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56" r:id="rId2"/>
    <p:sldId id="268" r:id="rId3"/>
    <p:sldId id="260" r:id="rId4"/>
    <p:sldId id="275" r:id="rId5"/>
    <p:sldId id="270" r:id="rId6"/>
    <p:sldId id="273" r:id="rId7"/>
    <p:sldId id="263" r:id="rId8"/>
    <p:sldId id="271" r:id="rId9"/>
    <p:sldId id="276" r:id="rId10"/>
    <p:sldId id="272" r:id="rId11"/>
    <p:sldId id="278" r:id="rId12"/>
    <p:sldId id="274" r:id="rId13"/>
    <p:sldId id="281" r:id="rId14"/>
    <p:sldId id="280" r:id="rId15"/>
    <p:sldId id="284" r:id="rId16"/>
    <p:sldId id="279" r:id="rId17"/>
    <p:sldId id="285" r:id="rId18"/>
    <p:sldId id="282" r:id="rId19"/>
    <p:sldId id="286" r:id="rId20"/>
    <p:sldId id="283" r:id="rId21"/>
    <p:sldId id="287" r:id="rId22"/>
    <p:sldId id="290" r:id="rId23"/>
    <p:sldId id="289" r:id="rId24"/>
    <p:sldId id="288" r:id="rId25"/>
    <p:sldId id="259" r:id="rId26"/>
    <p:sldId id="265" r:id="rId27"/>
  </p:sldIdLst>
  <p:sldSz cx="18288000" cy="10287000"/>
  <p:notesSz cx="6858000" cy="9144000"/>
  <p:embeddedFontLst>
    <p:embeddedFont>
      <p:font typeface="Inter Medium" panose="020B0600000101010101" charset="-127"/>
      <p:regular r:id="rId29"/>
    </p:embeddedFont>
    <p:embeddedFont>
      <p:font typeface="Nanum Square" panose="020B0600000101010101" charset="-127"/>
      <p:regular r:id="rId30"/>
    </p:embeddedFont>
    <p:embeddedFont>
      <p:font typeface="각진펜 Bold" panose="020B0600000101010101" charset="-127"/>
      <p:regular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AB8B"/>
    <a:srgbClr val="FFB3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24" autoAdjust="0"/>
    <p:restoredTop sz="92958" autoAdjust="0"/>
  </p:normalViewPr>
  <p:slideViewPr>
    <p:cSldViewPr>
      <p:cViewPr varScale="1">
        <p:scale>
          <a:sx n="65" d="100"/>
          <a:sy n="65" d="100"/>
        </p:scale>
        <p:origin x="9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민정 김" userId="5c4afb7350a74de5" providerId="LiveId" clId="{DD8B457A-F51A-4E06-9526-69B7C4E0340D}"/>
    <pc:docChg chg="undo custSel addSld delSld modSld">
      <pc:chgData name="민정 김" userId="5c4afb7350a74de5" providerId="LiveId" clId="{DD8B457A-F51A-4E06-9526-69B7C4E0340D}" dt="2025-08-25T07:50:00.595" v="1566"/>
      <pc:docMkLst>
        <pc:docMk/>
      </pc:docMkLst>
      <pc:sldChg chg="modSp mod">
        <pc:chgData name="민정 김" userId="5c4afb7350a74de5" providerId="LiveId" clId="{DD8B457A-F51A-4E06-9526-69B7C4E0340D}" dt="2025-08-22T00:49:38.279" v="1091" actId="20577"/>
        <pc:sldMkLst>
          <pc:docMk/>
          <pc:sldMk cId="0" sldId="256"/>
        </pc:sldMkLst>
        <pc:spChg chg="mod">
          <ac:chgData name="민정 김" userId="5c4afb7350a74de5" providerId="LiveId" clId="{DD8B457A-F51A-4E06-9526-69B7C4E0340D}" dt="2025-08-22T00:49:38.279" v="1091" actId="20577"/>
          <ac:spMkLst>
            <pc:docMk/>
            <pc:sldMk cId="0" sldId="256"/>
            <ac:spMk id="9" creationId="{00000000-0000-0000-0000-000000000000}"/>
          </ac:spMkLst>
        </pc:spChg>
      </pc:sldChg>
      <pc:sldChg chg="del">
        <pc:chgData name="민정 김" userId="5c4afb7350a74de5" providerId="LiveId" clId="{DD8B457A-F51A-4E06-9526-69B7C4E0340D}" dt="2025-08-21T09:28:30.127" v="958" actId="47"/>
        <pc:sldMkLst>
          <pc:docMk/>
          <pc:sldMk cId="0" sldId="257"/>
        </pc:sldMkLst>
      </pc:sldChg>
      <pc:sldChg chg="del">
        <pc:chgData name="민정 김" userId="5c4afb7350a74de5" providerId="LiveId" clId="{DD8B457A-F51A-4E06-9526-69B7C4E0340D}" dt="2025-08-21T09:28:30.127" v="958" actId="47"/>
        <pc:sldMkLst>
          <pc:docMk/>
          <pc:sldMk cId="0" sldId="258"/>
        </pc:sldMkLst>
      </pc:sldChg>
      <pc:sldChg chg="addSp delSp modSp mod setBg">
        <pc:chgData name="민정 김" userId="5c4afb7350a74de5" providerId="LiveId" clId="{DD8B457A-F51A-4E06-9526-69B7C4E0340D}" dt="2025-08-22T03:28:25.404" v="1562"/>
        <pc:sldMkLst>
          <pc:docMk/>
          <pc:sldMk cId="0" sldId="259"/>
        </pc:sldMkLst>
        <pc:spChg chg="mod">
          <ac:chgData name="민정 김" userId="5c4afb7350a74de5" providerId="LiveId" clId="{DD8B457A-F51A-4E06-9526-69B7C4E0340D}" dt="2025-08-21T09:28:12.153" v="957" actId="2711"/>
          <ac:spMkLst>
            <pc:docMk/>
            <pc:sldMk cId="0" sldId="259"/>
            <ac:spMk id="19" creationId="{9821702F-54AE-00F5-A111-2FDF9117B1FE}"/>
          </ac:spMkLst>
        </pc:spChg>
        <pc:spChg chg="mod">
          <ac:chgData name="민정 김" userId="5c4afb7350a74de5" providerId="LiveId" clId="{DD8B457A-F51A-4E06-9526-69B7C4E0340D}" dt="2025-08-21T09:24:31.519" v="943" actId="2711"/>
          <ac:spMkLst>
            <pc:docMk/>
            <pc:sldMk cId="0" sldId="259"/>
            <ac:spMk id="20" creationId="{F8BF3BFA-9387-3B0C-B3ED-06376094E026}"/>
          </ac:spMkLst>
        </pc:spChg>
        <pc:spChg chg="add mod">
          <ac:chgData name="민정 김" userId="5c4afb7350a74de5" providerId="LiveId" clId="{DD8B457A-F51A-4E06-9526-69B7C4E0340D}" dt="2025-08-22T03:26:38.054" v="1481" actId="20577"/>
          <ac:spMkLst>
            <pc:docMk/>
            <pc:sldMk cId="0" sldId="259"/>
            <ac:spMk id="21" creationId="{F7031016-6E6B-DAC5-020A-DBA0E080F6C9}"/>
          </ac:spMkLst>
        </pc:spChg>
        <pc:spChg chg="add mod">
          <ac:chgData name="민정 김" userId="5c4afb7350a74de5" providerId="LiveId" clId="{DD8B457A-F51A-4E06-9526-69B7C4E0340D}" dt="2025-08-22T03:28:08.351" v="1560" actId="1037"/>
          <ac:spMkLst>
            <pc:docMk/>
            <pc:sldMk cId="0" sldId="259"/>
            <ac:spMk id="22" creationId="{3FD98D20-FCF0-D582-FB98-3166869D7519}"/>
          </ac:spMkLst>
        </pc:spChg>
        <pc:spChg chg="add mod">
          <ac:chgData name="민정 김" userId="5c4afb7350a74de5" providerId="LiveId" clId="{DD8B457A-F51A-4E06-9526-69B7C4E0340D}" dt="2025-08-22T03:28:08.351" v="1560" actId="1037"/>
          <ac:spMkLst>
            <pc:docMk/>
            <pc:sldMk cId="0" sldId="259"/>
            <ac:spMk id="23" creationId="{9FDA7B6D-2D5C-3B7A-460E-9463737CE8CB}"/>
          </ac:spMkLst>
        </pc:spChg>
        <pc:spChg chg="add mod">
          <ac:chgData name="민정 김" userId="5c4afb7350a74de5" providerId="LiveId" clId="{DD8B457A-F51A-4E06-9526-69B7C4E0340D}" dt="2025-08-21T09:24:31.519" v="943" actId="2711"/>
          <ac:spMkLst>
            <pc:docMk/>
            <pc:sldMk cId="0" sldId="259"/>
            <ac:spMk id="24" creationId="{0A50E08F-FC80-AF86-D7B8-F715B57AE459}"/>
          </ac:spMkLst>
        </pc:spChg>
        <pc:spChg chg="mod">
          <ac:chgData name="민정 김" userId="5c4afb7350a74de5" providerId="LiveId" clId="{DD8B457A-F51A-4E06-9526-69B7C4E0340D}" dt="2025-08-22T03:27:38.122" v="1548" actId="20577"/>
          <ac:spMkLst>
            <pc:docMk/>
            <pc:sldMk cId="0" sldId="259"/>
            <ac:spMk id="25" creationId="{53FE49D8-C76D-3249-3030-1592C5248ACB}"/>
          </ac:spMkLst>
        </pc:spChg>
        <pc:spChg chg="add mod">
          <ac:chgData name="민정 김" userId="5c4afb7350a74de5" providerId="LiveId" clId="{DD8B457A-F51A-4E06-9526-69B7C4E0340D}" dt="2025-08-22T03:27:57.305" v="1557" actId="1037"/>
          <ac:spMkLst>
            <pc:docMk/>
            <pc:sldMk cId="0" sldId="259"/>
            <ac:spMk id="26" creationId="{0850C52C-BE30-0739-0704-BFFD23E1E592}"/>
          </ac:spMkLst>
        </pc:spChg>
        <pc:spChg chg="add mod">
          <ac:chgData name="민정 김" userId="5c4afb7350a74de5" providerId="LiveId" clId="{DD8B457A-F51A-4E06-9526-69B7C4E0340D}" dt="2025-08-22T03:27:57.305" v="1557" actId="1037"/>
          <ac:spMkLst>
            <pc:docMk/>
            <pc:sldMk cId="0" sldId="259"/>
            <ac:spMk id="27" creationId="{6E379D26-3E6C-7D0C-5E8A-EA66B976BA0F}"/>
          </ac:spMkLst>
        </pc:spChg>
        <pc:spChg chg="add mod">
          <ac:chgData name="민정 김" userId="5c4afb7350a74de5" providerId="LiveId" clId="{DD8B457A-F51A-4E06-9526-69B7C4E0340D}" dt="2025-08-22T03:27:57.305" v="1557" actId="1037"/>
          <ac:spMkLst>
            <pc:docMk/>
            <pc:sldMk cId="0" sldId="259"/>
            <ac:spMk id="28" creationId="{F53C8D2A-52C4-A030-FBC4-66E5C7A695DE}"/>
          </ac:spMkLst>
        </pc:spChg>
        <pc:spChg chg="add mod">
          <ac:chgData name="민정 김" userId="5c4afb7350a74de5" providerId="LiveId" clId="{DD8B457A-F51A-4E06-9526-69B7C4E0340D}" dt="2025-08-22T03:27:52.389" v="1555" actId="1038"/>
          <ac:spMkLst>
            <pc:docMk/>
            <pc:sldMk cId="0" sldId="259"/>
            <ac:spMk id="29" creationId="{41A2FC17-3ECB-2987-AC6B-4BB056CA202A}"/>
          </ac:spMkLst>
        </pc:spChg>
        <pc:spChg chg="add mod">
          <ac:chgData name="민정 김" userId="5c4afb7350a74de5" providerId="LiveId" clId="{DD8B457A-F51A-4E06-9526-69B7C4E0340D}" dt="2025-08-22T03:27:52.389" v="1555" actId="1038"/>
          <ac:spMkLst>
            <pc:docMk/>
            <pc:sldMk cId="0" sldId="259"/>
            <ac:spMk id="30" creationId="{1B165D0D-77AD-F6CF-D049-2B8709EE4207}"/>
          </ac:spMkLst>
        </pc:spChg>
        <pc:spChg chg="mod">
          <ac:chgData name="민정 김" userId="5c4afb7350a74de5" providerId="LiveId" clId="{DD8B457A-F51A-4E06-9526-69B7C4E0340D}" dt="2025-08-22T03:27:52.389" v="1555" actId="1038"/>
          <ac:spMkLst>
            <pc:docMk/>
            <pc:sldMk cId="0" sldId="259"/>
            <ac:spMk id="31" creationId="{239708CF-04E2-B92A-2D63-B676F01E30ED}"/>
          </ac:spMkLst>
        </pc:spChg>
        <pc:spChg chg="mod">
          <ac:chgData name="민정 김" userId="5c4afb7350a74de5" providerId="LiveId" clId="{DD8B457A-F51A-4E06-9526-69B7C4E0340D}" dt="2025-08-22T03:27:57.305" v="1557" actId="1037"/>
          <ac:spMkLst>
            <pc:docMk/>
            <pc:sldMk cId="0" sldId="259"/>
            <ac:spMk id="32" creationId="{DA5768BA-BBE6-770F-7B58-039FB0456CF5}"/>
          </ac:spMkLst>
        </pc:spChg>
        <pc:spChg chg="mod">
          <ac:chgData name="민정 김" userId="5c4afb7350a74de5" providerId="LiveId" clId="{DD8B457A-F51A-4E06-9526-69B7C4E0340D}" dt="2025-08-22T03:27:57.305" v="1557" actId="1037"/>
          <ac:spMkLst>
            <pc:docMk/>
            <pc:sldMk cId="0" sldId="259"/>
            <ac:spMk id="33" creationId="{46AE5CF9-4545-8B60-9C01-5D894EDF51F2}"/>
          </ac:spMkLst>
        </pc:spChg>
        <pc:spChg chg="mod">
          <ac:chgData name="민정 김" userId="5c4afb7350a74de5" providerId="LiveId" clId="{DD8B457A-F51A-4E06-9526-69B7C4E0340D}" dt="2025-08-22T03:27:57.305" v="1557" actId="1037"/>
          <ac:spMkLst>
            <pc:docMk/>
            <pc:sldMk cId="0" sldId="259"/>
            <ac:spMk id="34" creationId="{489C3FCC-9B96-99AC-9FFE-0D872A1A1275}"/>
          </ac:spMkLst>
        </pc:spChg>
        <pc:spChg chg="add mod">
          <ac:chgData name="민정 김" userId="5c4afb7350a74de5" providerId="LiveId" clId="{DD8B457A-F51A-4E06-9526-69B7C4E0340D}" dt="2025-08-22T03:27:52.389" v="1555" actId="1038"/>
          <ac:spMkLst>
            <pc:docMk/>
            <pc:sldMk cId="0" sldId="259"/>
            <ac:spMk id="35" creationId="{27453787-CF30-9284-7D2F-AA48E8B4C99B}"/>
          </ac:spMkLst>
        </pc:spChg>
        <pc:spChg chg="mod">
          <ac:chgData name="민정 김" userId="5c4afb7350a74de5" providerId="LiveId" clId="{DD8B457A-F51A-4E06-9526-69B7C4E0340D}" dt="2025-08-22T03:27:52.389" v="1555" actId="1038"/>
          <ac:spMkLst>
            <pc:docMk/>
            <pc:sldMk cId="0" sldId="259"/>
            <ac:spMk id="36" creationId="{847AC820-257E-29FA-D2B4-FB03334D8242}"/>
          </ac:spMkLst>
        </pc:spChg>
        <pc:spChg chg="mod">
          <ac:chgData name="민정 김" userId="5c4afb7350a74de5" providerId="LiveId" clId="{DD8B457A-F51A-4E06-9526-69B7C4E0340D}" dt="2025-08-22T03:27:52.389" v="1555" actId="1038"/>
          <ac:spMkLst>
            <pc:docMk/>
            <pc:sldMk cId="0" sldId="259"/>
            <ac:spMk id="37" creationId="{94587762-0A71-EFE9-2BA1-ACD2B397626F}"/>
          </ac:spMkLst>
        </pc:spChg>
        <pc:grpChg chg="mod">
          <ac:chgData name="민정 김" userId="5c4afb7350a74de5" providerId="LiveId" clId="{DD8B457A-F51A-4E06-9526-69B7C4E0340D}" dt="2025-08-21T09:24:49.541" v="948" actId="1076"/>
          <ac:grpSpMkLst>
            <pc:docMk/>
            <pc:sldMk cId="0" sldId="259"/>
            <ac:grpSpMk id="2" creationId="{00000000-0000-0000-0000-000000000000}"/>
          </ac:grpSpMkLst>
        </pc:grpChg>
        <pc:grpChg chg="mod">
          <ac:chgData name="민정 김" userId="5c4afb7350a74de5" providerId="LiveId" clId="{DD8B457A-F51A-4E06-9526-69B7C4E0340D}" dt="2025-08-21T09:24:16.880" v="910" actId="1076"/>
          <ac:grpSpMkLst>
            <pc:docMk/>
            <pc:sldMk cId="0" sldId="259"/>
            <ac:grpSpMk id="7" creationId="{00000000-0000-0000-0000-000000000000}"/>
          </ac:grpSpMkLst>
        </pc:grpChg>
      </pc:sldChg>
      <pc:sldChg chg="modSp">
        <pc:chgData name="민정 김" userId="5c4afb7350a74de5" providerId="LiveId" clId="{DD8B457A-F51A-4E06-9526-69B7C4E0340D}" dt="2025-08-22T00:52:09.103" v="1100" actId="20578"/>
        <pc:sldMkLst>
          <pc:docMk/>
          <pc:sldMk cId="0" sldId="260"/>
        </pc:sldMkLst>
        <pc:spChg chg="mod">
          <ac:chgData name="민정 김" userId="5c4afb7350a74de5" providerId="LiveId" clId="{DD8B457A-F51A-4E06-9526-69B7C4E0340D}" dt="2025-08-22T00:52:09.103" v="1100" actId="20578"/>
          <ac:spMkLst>
            <pc:docMk/>
            <pc:sldMk cId="0" sldId="260"/>
            <ac:spMk id="38" creationId="{00000000-0000-0000-0000-000000000000}"/>
          </ac:spMkLst>
        </pc:spChg>
      </pc:sldChg>
      <pc:sldChg chg="del">
        <pc:chgData name="민정 김" userId="5c4afb7350a74de5" providerId="LiveId" clId="{DD8B457A-F51A-4E06-9526-69B7C4E0340D}" dt="2025-08-21T09:28:30.127" v="958" actId="47"/>
        <pc:sldMkLst>
          <pc:docMk/>
          <pc:sldMk cId="0" sldId="261"/>
        </pc:sldMkLst>
      </pc:sldChg>
      <pc:sldChg chg="del">
        <pc:chgData name="민정 김" userId="5c4afb7350a74de5" providerId="LiveId" clId="{DD8B457A-F51A-4E06-9526-69B7C4E0340D}" dt="2025-08-21T09:28:30.127" v="958" actId="47"/>
        <pc:sldMkLst>
          <pc:docMk/>
          <pc:sldMk cId="0" sldId="262"/>
        </pc:sldMkLst>
      </pc:sldChg>
      <pc:sldChg chg="del">
        <pc:chgData name="민정 김" userId="5c4afb7350a74de5" providerId="LiveId" clId="{DD8B457A-F51A-4E06-9526-69B7C4E0340D}" dt="2025-08-21T09:28:30.127" v="958" actId="47"/>
        <pc:sldMkLst>
          <pc:docMk/>
          <pc:sldMk cId="0" sldId="264"/>
        </pc:sldMkLst>
      </pc:sldChg>
      <pc:sldChg chg="delSp modSp mod">
        <pc:chgData name="민정 김" userId="5c4afb7350a74de5" providerId="LiveId" clId="{DD8B457A-F51A-4E06-9526-69B7C4E0340D}" dt="2025-08-25T07:50:00.595" v="1566"/>
        <pc:sldMkLst>
          <pc:docMk/>
          <pc:sldMk cId="0" sldId="265"/>
        </pc:sldMkLst>
        <pc:spChg chg="del mod">
          <ac:chgData name="민정 김" userId="5c4afb7350a74de5" providerId="LiveId" clId="{DD8B457A-F51A-4E06-9526-69B7C4E0340D}" dt="2025-08-25T07:50:00.595" v="1566"/>
          <ac:spMkLst>
            <pc:docMk/>
            <pc:sldMk cId="0" sldId="265"/>
            <ac:spMk id="7" creationId="{00000000-0000-0000-0000-000000000000}"/>
          </ac:spMkLst>
        </pc:spChg>
        <pc:spChg chg="mod">
          <ac:chgData name="민정 김" userId="5c4afb7350a74de5" providerId="LiveId" clId="{DD8B457A-F51A-4E06-9526-69B7C4E0340D}" dt="2025-08-21T09:28:42.619" v="973" actId="20577"/>
          <ac:spMkLst>
            <pc:docMk/>
            <pc:sldMk cId="0" sldId="265"/>
            <ac:spMk id="8" creationId="{00000000-0000-0000-0000-000000000000}"/>
          </ac:spMkLst>
        </pc:spChg>
      </pc:sldChg>
      <pc:sldChg chg="modSp mod">
        <pc:chgData name="민정 김" userId="5c4afb7350a74de5" providerId="LiveId" clId="{DD8B457A-F51A-4E06-9526-69B7C4E0340D}" dt="2025-08-22T00:49:59.224" v="1098" actId="20577"/>
        <pc:sldMkLst>
          <pc:docMk/>
          <pc:sldMk cId="3348497686" sldId="268"/>
        </pc:sldMkLst>
        <pc:spChg chg="mod">
          <ac:chgData name="민정 김" userId="5c4afb7350a74de5" providerId="LiveId" clId="{DD8B457A-F51A-4E06-9526-69B7C4E0340D}" dt="2025-08-22T00:49:59.224" v="1098" actId="20577"/>
          <ac:spMkLst>
            <pc:docMk/>
            <pc:sldMk cId="3348497686" sldId="268"/>
            <ac:spMk id="32" creationId="{2BA1A9C1-7585-077A-EA22-C902154CFFF4}"/>
          </ac:spMkLst>
        </pc:spChg>
      </pc:sldChg>
      <pc:sldChg chg="del">
        <pc:chgData name="민정 김" userId="5c4afb7350a74de5" providerId="LiveId" clId="{DD8B457A-F51A-4E06-9526-69B7C4E0340D}" dt="2025-08-21T09:28:30.127" v="958" actId="47"/>
        <pc:sldMkLst>
          <pc:docMk/>
          <pc:sldMk cId="1236567066" sldId="269"/>
        </pc:sldMkLst>
      </pc:sldChg>
      <pc:sldChg chg="delSp modSp mod">
        <pc:chgData name="민정 김" userId="5c4afb7350a74de5" providerId="LiveId" clId="{DD8B457A-F51A-4E06-9526-69B7C4E0340D}" dt="2025-08-22T01:54:05.341" v="1165" actId="1035"/>
        <pc:sldMkLst>
          <pc:docMk/>
          <pc:sldMk cId="651288022" sldId="271"/>
        </pc:sldMkLst>
        <pc:spChg chg="mod">
          <ac:chgData name="민정 김" userId="5c4afb7350a74de5" providerId="LiveId" clId="{DD8B457A-F51A-4E06-9526-69B7C4E0340D}" dt="2025-08-22T01:51:57.242" v="1141" actId="1076"/>
          <ac:spMkLst>
            <pc:docMk/>
            <pc:sldMk cId="651288022" sldId="271"/>
            <ac:spMk id="2" creationId="{B04C769B-E83D-A9F0-72E2-4BA0C9C14D9E}"/>
          </ac:spMkLst>
        </pc:spChg>
        <pc:spChg chg="mod">
          <ac:chgData name="민정 김" userId="5c4afb7350a74de5" providerId="LiveId" clId="{DD8B457A-F51A-4E06-9526-69B7C4E0340D}" dt="2025-08-22T01:53:45.039" v="1161" actId="113"/>
          <ac:spMkLst>
            <pc:docMk/>
            <pc:sldMk cId="651288022" sldId="271"/>
            <ac:spMk id="19" creationId="{20797795-60A3-F087-F48C-86EC321125C9}"/>
          </ac:spMkLst>
        </pc:spChg>
        <pc:spChg chg="mod topLvl">
          <ac:chgData name="민정 김" userId="5c4afb7350a74de5" providerId="LiveId" clId="{DD8B457A-F51A-4E06-9526-69B7C4E0340D}" dt="2025-08-22T01:53:56.759" v="1162" actId="1038"/>
          <ac:spMkLst>
            <pc:docMk/>
            <pc:sldMk cId="651288022" sldId="271"/>
            <ac:spMk id="25" creationId="{12E0ABCD-E26B-8AEF-94A9-24EA51051B62}"/>
          </ac:spMkLst>
        </pc:spChg>
        <pc:spChg chg="mod topLvl">
          <ac:chgData name="민정 김" userId="5c4afb7350a74de5" providerId="LiveId" clId="{DD8B457A-F51A-4E06-9526-69B7C4E0340D}" dt="2025-08-22T01:52:19.791" v="1145" actId="1035"/>
          <ac:spMkLst>
            <pc:docMk/>
            <pc:sldMk cId="651288022" sldId="271"/>
            <ac:spMk id="27" creationId="{45127F0C-B148-2DB2-6099-94F76A99B603}"/>
          </ac:spMkLst>
        </pc:spChg>
        <pc:spChg chg="mod topLvl">
          <ac:chgData name="민정 김" userId="5c4afb7350a74de5" providerId="LiveId" clId="{DD8B457A-F51A-4E06-9526-69B7C4E0340D}" dt="2025-08-22T01:52:19.791" v="1145" actId="1035"/>
          <ac:spMkLst>
            <pc:docMk/>
            <pc:sldMk cId="651288022" sldId="271"/>
            <ac:spMk id="28" creationId="{E0028ACA-04C0-4FA7-C592-EFFDB43834C9}"/>
          </ac:spMkLst>
        </pc:spChg>
        <pc:spChg chg="mod topLvl">
          <ac:chgData name="민정 김" userId="5c4afb7350a74de5" providerId="LiveId" clId="{DD8B457A-F51A-4E06-9526-69B7C4E0340D}" dt="2025-08-22T01:52:19.791" v="1145" actId="1035"/>
          <ac:spMkLst>
            <pc:docMk/>
            <pc:sldMk cId="651288022" sldId="271"/>
            <ac:spMk id="29" creationId="{4CC3012C-9C11-D1F6-D215-8391163D1123}"/>
          </ac:spMkLst>
        </pc:spChg>
        <pc:spChg chg="mod topLvl">
          <ac:chgData name="민정 김" userId="5c4afb7350a74de5" providerId="LiveId" clId="{DD8B457A-F51A-4E06-9526-69B7C4E0340D}" dt="2025-08-22T01:53:11.050" v="1157" actId="1035"/>
          <ac:spMkLst>
            <pc:docMk/>
            <pc:sldMk cId="651288022" sldId="271"/>
            <ac:spMk id="31" creationId="{32D83424-D791-766B-717B-03340AD2C5BD}"/>
          </ac:spMkLst>
        </pc:spChg>
        <pc:spChg chg="mod topLvl">
          <ac:chgData name="민정 김" userId="5c4afb7350a74de5" providerId="LiveId" clId="{DD8B457A-F51A-4E06-9526-69B7C4E0340D}" dt="2025-08-22T01:54:05.341" v="1165" actId="1035"/>
          <ac:spMkLst>
            <pc:docMk/>
            <pc:sldMk cId="651288022" sldId="271"/>
            <ac:spMk id="32" creationId="{6F1EDC3B-68C5-9C8A-57EC-52CCE553B2CF}"/>
          </ac:spMkLst>
        </pc:spChg>
        <pc:spChg chg="mod topLvl">
          <ac:chgData name="민정 김" userId="5c4afb7350a74de5" providerId="LiveId" clId="{DD8B457A-F51A-4E06-9526-69B7C4E0340D}" dt="2025-08-22T01:52:50.466" v="1151" actId="165"/>
          <ac:spMkLst>
            <pc:docMk/>
            <pc:sldMk cId="651288022" sldId="271"/>
            <ac:spMk id="33" creationId="{74D8E7D9-67F9-A7C8-6642-1C1BD9D69920}"/>
          </ac:spMkLst>
        </pc:spChg>
        <pc:spChg chg="mod topLvl">
          <ac:chgData name="민정 김" userId="5c4afb7350a74de5" providerId="LiveId" clId="{DD8B457A-F51A-4E06-9526-69B7C4E0340D}" dt="2025-08-22T01:52:50.466" v="1151" actId="165"/>
          <ac:spMkLst>
            <pc:docMk/>
            <pc:sldMk cId="651288022" sldId="271"/>
            <ac:spMk id="34" creationId="{CF56A514-504B-E589-341A-4967F269A513}"/>
          </ac:spMkLst>
        </pc:spChg>
        <pc:spChg chg="mod topLvl">
          <ac:chgData name="민정 김" userId="5c4afb7350a74de5" providerId="LiveId" clId="{DD8B457A-F51A-4E06-9526-69B7C4E0340D}" dt="2025-08-22T01:52:50.466" v="1151" actId="165"/>
          <ac:spMkLst>
            <pc:docMk/>
            <pc:sldMk cId="651288022" sldId="271"/>
            <ac:spMk id="35" creationId="{40CB15D4-796F-960F-EE68-C125319D38D6}"/>
          </ac:spMkLst>
        </pc:spChg>
        <pc:spChg chg="mod topLvl">
          <ac:chgData name="민정 김" userId="5c4afb7350a74de5" providerId="LiveId" clId="{DD8B457A-F51A-4E06-9526-69B7C4E0340D}" dt="2025-08-22T01:53:45.039" v="1161" actId="113"/>
          <ac:spMkLst>
            <pc:docMk/>
            <pc:sldMk cId="651288022" sldId="271"/>
            <ac:spMk id="49" creationId="{7B5C4466-893A-DCF4-AEA3-0A766926CEE9}"/>
          </ac:spMkLst>
        </pc:spChg>
      </pc:sldChg>
      <pc:sldChg chg="modSp mod">
        <pc:chgData name="민정 김" userId="5c4afb7350a74de5" providerId="LiveId" clId="{DD8B457A-F51A-4E06-9526-69B7C4E0340D}" dt="2025-08-22T02:22:43.608" v="1190"/>
        <pc:sldMkLst>
          <pc:docMk/>
          <pc:sldMk cId="4280564274" sldId="279"/>
        </pc:sldMkLst>
        <pc:spChg chg="mod">
          <ac:chgData name="민정 김" userId="5c4afb7350a74de5" providerId="LiveId" clId="{DD8B457A-F51A-4E06-9526-69B7C4E0340D}" dt="2025-08-22T02:22:43.608" v="1190"/>
          <ac:spMkLst>
            <pc:docMk/>
            <pc:sldMk cId="4280564274" sldId="279"/>
            <ac:spMk id="9" creationId="{BEEFE1C6-5807-629C-5FF5-A82B00AF601C}"/>
          </ac:spMkLst>
        </pc:spChg>
      </pc:sldChg>
      <pc:sldChg chg="addSp delSp modSp mod">
        <pc:chgData name="민정 김" userId="5c4afb7350a74de5" providerId="LiveId" clId="{DD8B457A-F51A-4E06-9526-69B7C4E0340D}" dt="2025-08-22T02:26:08.431" v="1191" actId="14100"/>
        <pc:sldMkLst>
          <pc:docMk/>
          <pc:sldMk cId="1004159549" sldId="283"/>
        </pc:sldMkLst>
        <pc:spChg chg="mod">
          <ac:chgData name="민정 김" userId="5c4afb7350a74de5" providerId="LiveId" clId="{DD8B457A-F51A-4E06-9526-69B7C4E0340D}" dt="2025-08-21T08:46:03.413" v="105" actId="113"/>
          <ac:spMkLst>
            <pc:docMk/>
            <pc:sldMk cId="1004159549" sldId="283"/>
            <ac:spMk id="11" creationId="{8A272C77-ACB5-C2B6-EC0D-8CDBB2A98E41}"/>
          </ac:spMkLst>
        </pc:spChg>
        <pc:grpChg chg="mod">
          <ac:chgData name="민정 김" userId="5c4afb7350a74de5" providerId="LiveId" clId="{DD8B457A-F51A-4E06-9526-69B7C4E0340D}" dt="2025-08-21T08:44:17.061" v="93" actId="1076"/>
          <ac:grpSpMkLst>
            <pc:docMk/>
            <pc:sldMk cId="1004159549" sldId="283"/>
            <ac:grpSpMk id="3" creationId="{59CA2A42-97E4-089B-269C-EB3710244550}"/>
          </ac:grpSpMkLst>
        </pc:grpChg>
        <pc:picChg chg="add mod">
          <ac:chgData name="민정 김" userId="5c4afb7350a74de5" providerId="LiveId" clId="{DD8B457A-F51A-4E06-9526-69B7C4E0340D}" dt="2025-08-22T02:26:08.431" v="1191" actId="14100"/>
          <ac:picMkLst>
            <pc:docMk/>
            <pc:sldMk cId="1004159549" sldId="283"/>
            <ac:picMk id="18" creationId="{9103D35D-4934-A158-9378-CC2476C6CF28}"/>
          </ac:picMkLst>
        </pc:picChg>
      </pc:sldChg>
      <pc:sldChg chg="modSp mod">
        <pc:chgData name="민정 김" userId="5c4afb7350a74de5" providerId="LiveId" clId="{DD8B457A-F51A-4E06-9526-69B7C4E0340D}" dt="2025-08-22T02:21:00.791" v="1187" actId="1037"/>
        <pc:sldMkLst>
          <pc:docMk/>
          <pc:sldMk cId="499092093" sldId="284"/>
        </pc:sldMkLst>
        <pc:spChg chg="mod">
          <ac:chgData name="민정 김" userId="5c4afb7350a74de5" providerId="LiveId" clId="{DD8B457A-F51A-4E06-9526-69B7C4E0340D}" dt="2025-08-22T01:25:27.647" v="1124" actId="20577"/>
          <ac:spMkLst>
            <pc:docMk/>
            <pc:sldMk cId="499092093" sldId="284"/>
            <ac:spMk id="20" creationId="{63B62AAF-B10A-0F08-DABF-DDDE068E5F98}"/>
          </ac:spMkLst>
        </pc:spChg>
        <pc:grpChg chg="mod">
          <ac:chgData name="민정 김" userId="5c4afb7350a74de5" providerId="LiveId" clId="{DD8B457A-F51A-4E06-9526-69B7C4E0340D}" dt="2025-08-22T02:20:56.697" v="1186" actId="1038"/>
          <ac:grpSpMkLst>
            <pc:docMk/>
            <pc:sldMk cId="499092093" sldId="284"/>
            <ac:grpSpMk id="2" creationId="{32679DA0-1668-C01A-5020-D6CF99AA28DB}"/>
          </ac:grpSpMkLst>
        </pc:grpChg>
        <pc:grpChg chg="mod">
          <ac:chgData name="민정 김" userId="5c4afb7350a74de5" providerId="LiveId" clId="{DD8B457A-F51A-4E06-9526-69B7C4E0340D}" dt="2025-08-22T02:21:00.791" v="1187" actId="1037"/>
          <ac:grpSpMkLst>
            <pc:docMk/>
            <pc:sldMk cId="499092093" sldId="284"/>
            <ac:grpSpMk id="10" creationId="{1D39DA7F-00D3-F5F5-5B5E-DE2747E9E05A}"/>
          </ac:grpSpMkLst>
        </pc:grpChg>
      </pc:sldChg>
      <pc:sldChg chg="addSp delSp modSp mod">
        <pc:chgData name="민정 김" userId="5c4afb7350a74de5" providerId="LiveId" clId="{DD8B457A-F51A-4E06-9526-69B7C4E0340D}" dt="2025-08-22T02:34:39.312" v="1431" actId="2711"/>
        <pc:sldMkLst>
          <pc:docMk/>
          <pc:sldMk cId="3918163090" sldId="287"/>
        </pc:sldMkLst>
        <pc:spChg chg="mod">
          <ac:chgData name="민정 김" userId="5c4afb7350a74de5" providerId="LiveId" clId="{DD8B457A-F51A-4E06-9526-69B7C4E0340D}" dt="2025-08-22T02:34:39.312" v="1431" actId="2711"/>
          <ac:spMkLst>
            <pc:docMk/>
            <pc:sldMk cId="3918163090" sldId="287"/>
            <ac:spMk id="9" creationId="{8B3712D5-EE4E-5734-A3D3-9398CB6F85D3}"/>
          </ac:spMkLst>
        </pc:spChg>
        <pc:spChg chg="mod">
          <ac:chgData name="민정 김" userId="5c4afb7350a74de5" providerId="LiveId" clId="{DD8B457A-F51A-4E06-9526-69B7C4E0340D}" dt="2025-08-21T08:58:24.247" v="320" actId="1076"/>
          <ac:spMkLst>
            <pc:docMk/>
            <pc:sldMk cId="3918163090" sldId="287"/>
            <ac:spMk id="11" creationId="{9380AD63-971F-05F6-B9A2-8B3D85A40E06}"/>
          </ac:spMkLst>
        </pc:spChg>
        <pc:grpChg chg="mod">
          <ac:chgData name="민정 김" userId="5c4afb7350a74de5" providerId="LiveId" clId="{DD8B457A-F51A-4E06-9526-69B7C4E0340D}" dt="2025-08-21T08:46:46.270" v="117" actId="1076"/>
          <ac:grpSpMkLst>
            <pc:docMk/>
            <pc:sldMk cId="3918163090" sldId="287"/>
            <ac:grpSpMk id="3" creationId="{8D6BAD08-619D-AFCA-7570-C62ECCD31418}"/>
          </ac:grpSpMkLst>
        </pc:grpChg>
        <pc:picChg chg="add mod">
          <ac:chgData name="민정 김" userId="5c4afb7350a74de5" providerId="LiveId" clId="{DD8B457A-F51A-4E06-9526-69B7C4E0340D}" dt="2025-08-21T08:57:48.101" v="312" actId="1035"/>
          <ac:picMkLst>
            <pc:docMk/>
            <pc:sldMk cId="3918163090" sldId="287"/>
            <ac:picMk id="18" creationId="{4D039414-D879-891E-8DFE-3C55035279C2}"/>
          </ac:picMkLst>
        </pc:picChg>
      </pc:sldChg>
      <pc:sldChg chg="addSp delSp modSp add mod">
        <pc:chgData name="민정 김" userId="5c4afb7350a74de5" providerId="LiveId" clId="{DD8B457A-F51A-4E06-9526-69B7C4E0340D}" dt="2025-08-22T03:27:09.661" v="1521" actId="1035"/>
        <pc:sldMkLst>
          <pc:docMk/>
          <pc:sldMk cId="864732216" sldId="288"/>
        </pc:sldMkLst>
        <pc:spChg chg="mod">
          <ac:chgData name="민정 김" userId="5c4afb7350a74de5" providerId="LiveId" clId="{DD8B457A-F51A-4E06-9526-69B7C4E0340D}" dt="2025-08-22T02:34:57.632" v="1434" actId="2711"/>
          <ac:spMkLst>
            <pc:docMk/>
            <pc:sldMk cId="864732216" sldId="288"/>
            <ac:spMk id="9" creationId="{EA896AEE-6EC8-77F2-8070-C14CFBE8BF1E}"/>
          </ac:spMkLst>
        </pc:spChg>
        <pc:spChg chg="mod">
          <ac:chgData name="민정 김" userId="5c4afb7350a74de5" providerId="LiveId" clId="{DD8B457A-F51A-4E06-9526-69B7C4E0340D}" dt="2025-08-22T02:29:55.425" v="1214"/>
          <ac:spMkLst>
            <pc:docMk/>
            <pc:sldMk cId="864732216" sldId="288"/>
            <ac:spMk id="11" creationId="{5B252CB0-EECB-32F0-5A61-B2FFB13E6196}"/>
          </ac:spMkLst>
        </pc:spChg>
        <pc:spChg chg="mod">
          <ac:chgData name="민정 김" userId="5c4afb7350a74de5" providerId="LiveId" clId="{DD8B457A-F51A-4E06-9526-69B7C4E0340D}" dt="2025-08-22T02:33:09.111" v="1403" actId="122"/>
          <ac:spMkLst>
            <pc:docMk/>
            <pc:sldMk cId="864732216" sldId="288"/>
            <ac:spMk id="12" creationId="{85149981-B367-E639-A15A-E02C6DD4125B}"/>
          </ac:spMkLst>
        </pc:spChg>
        <pc:spChg chg="mod">
          <ac:chgData name="민정 김" userId="5c4afb7350a74de5" providerId="LiveId" clId="{DD8B457A-F51A-4E06-9526-69B7C4E0340D}" dt="2025-08-22T02:32:57.439" v="1400" actId="1037"/>
          <ac:spMkLst>
            <pc:docMk/>
            <pc:sldMk cId="864732216" sldId="288"/>
            <ac:spMk id="14" creationId="{4B544212-30FC-CE84-B0FA-D65EEE09ECAF}"/>
          </ac:spMkLst>
        </pc:spChg>
        <pc:spChg chg="mod">
          <ac:chgData name="민정 김" userId="5c4afb7350a74de5" providerId="LiveId" clId="{DD8B457A-F51A-4E06-9526-69B7C4E0340D}" dt="2025-08-22T02:33:09.111" v="1403" actId="122"/>
          <ac:spMkLst>
            <pc:docMk/>
            <pc:sldMk cId="864732216" sldId="288"/>
            <ac:spMk id="15" creationId="{18F410AB-11BE-A429-EA3E-F336B5A7A89E}"/>
          </ac:spMkLst>
        </pc:spChg>
        <pc:spChg chg="mod">
          <ac:chgData name="민정 김" userId="5c4afb7350a74de5" providerId="LiveId" clId="{DD8B457A-F51A-4E06-9526-69B7C4E0340D}" dt="2025-08-22T03:27:09.661" v="1521" actId="1035"/>
          <ac:spMkLst>
            <pc:docMk/>
            <pc:sldMk cId="864732216" sldId="288"/>
            <ac:spMk id="16" creationId="{DBF41AD9-60EE-FCBC-3E37-8357E8F5C4D2}"/>
          </ac:spMkLst>
        </pc:spChg>
        <pc:spChg chg="add mod">
          <ac:chgData name="민정 김" userId="5c4afb7350a74de5" providerId="LiveId" clId="{DD8B457A-F51A-4E06-9526-69B7C4E0340D}" dt="2025-08-22T03:27:09.661" v="1521" actId="1035"/>
          <ac:spMkLst>
            <pc:docMk/>
            <pc:sldMk cId="864732216" sldId="288"/>
            <ac:spMk id="17" creationId="{078A8D24-900D-0010-AFD0-5F7708925256}"/>
          </ac:spMkLst>
        </pc:spChg>
        <pc:spChg chg="add mod">
          <ac:chgData name="민정 김" userId="5c4afb7350a74de5" providerId="LiveId" clId="{DD8B457A-F51A-4E06-9526-69B7C4E0340D}" dt="2025-08-22T03:27:00.850" v="1517" actId="20577"/>
          <ac:spMkLst>
            <pc:docMk/>
            <pc:sldMk cId="864732216" sldId="288"/>
            <ac:spMk id="18" creationId="{6A8D376D-0D3F-16D0-8E3E-5F4FE29C7A58}"/>
          </ac:spMkLst>
        </pc:spChg>
        <pc:spChg chg="add mod">
          <ac:chgData name="민정 김" userId="5c4afb7350a74de5" providerId="LiveId" clId="{DD8B457A-F51A-4E06-9526-69B7C4E0340D}" dt="2025-08-22T03:27:09.661" v="1521" actId="1035"/>
          <ac:spMkLst>
            <pc:docMk/>
            <pc:sldMk cId="864732216" sldId="288"/>
            <ac:spMk id="19" creationId="{55E1F73F-7883-1E2C-C6EA-BA9B0DAE38F4}"/>
          </ac:spMkLst>
        </pc:spChg>
        <pc:spChg chg="add mod">
          <ac:chgData name="민정 김" userId="5c4afb7350a74de5" providerId="LiveId" clId="{DD8B457A-F51A-4E06-9526-69B7C4E0340D}" dt="2025-08-22T03:27:09.661" v="1521" actId="1035"/>
          <ac:spMkLst>
            <pc:docMk/>
            <pc:sldMk cId="864732216" sldId="288"/>
            <ac:spMk id="20" creationId="{56D3C38B-0DE0-AA75-2643-DC995B3C1FC3}"/>
          </ac:spMkLst>
        </pc:spChg>
        <pc:spChg chg="mod">
          <ac:chgData name="민정 김" userId="5c4afb7350a74de5" providerId="LiveId" clId="{DD8B457A-F51A-4E06-9526-69B7C4E0340D}" dt="2025-08-22T02:33:09.111" v="1403" actId="122"/>
          <ac:spMkLst>
            <pc:docMk/>
            <pc:sldMk cId="864732216" sldId="288"/>
            <ac:spMk id="23" creationId="{5ABAE9FA-1DAC-7F01-ED86-A461796DFD41}"/>
          </ac:spMkLst>
        </pc:spChg>
        <pc:spChg chg="mod">
          <ac:chgData name="민정 김" userId="5c4afb7350a74de5" providerId="LiveId" clId="{DD8B457A-F51A-4E06-9526-69B7C4E0340D}" dt="2025-08-22T02:34:11.051" v="1429" actId="1038"/>
          <ac:spMkLst>
            <pc:docMk/>
            <pc:sldMk cId="864732216" sldId="288"/>
            <ac:spMk id="24" creationId="{56918103-2853-8463-3E5F-9A2E1E27154C}"/>
          </ac:spMkLst>
        </pc:spChg>
        <pc:spChg chg="mod">
          <ac:chgData name="민정 김" userId="5c4afb7350a74de5" providerId="LiveId" clId="{DD8B457A-F51A-4E06-9526-69B7C4E0340D}" dt="2025-08-22T02:30:42.303" v="1256"/>
          <ac:spMkLst>
            <pc:docMk/>
            <pc:sldMk cId="864732216" sldId="288"/>
            <ac:spMk id="25" creationId="{4B5FD24C-4AA3-79B9-F0C3-FFA3C09808E9}"/>
          </ac:spMkLst>
        </pc:spChg>
        <pc:spChg chg="mod">
          <ac:chgData name="민정 김" userId="5c4afb7350a74de5" providerId="LiveId" clId="{DD8B457A-F51A-4E06-9526-69B7C4E0340D}" dt="2025-08-22T02:33:09.111" v="1403" actId="122"/>
          <ac:spMkLst>
            <pc:docMk/>
            <pc:sldMk cId="864732216" sldId="288"/>
            <ac:spMk id="26" creationId="{9ED59B00-0F57-B948-891A-025366846E1E}"/>
          </ac:spMkLst>
        </pc:spChg>
        <pc:grpChg chg="mod">
          <ac:chgData name="민정 김" userId="5c4afb7350a74de5" providerId="LiveId" clId="{DD8B457A-F51A-4E06-9526-69B7C4E0340D}" dt="2025-08-22T03:27:09.661" v="1521" actId="1035"/>
          <ac:grpSpMkLst>
            <pc:docMk/>
            <pc:sldMk cId="864732216" sldId="288"/>
            <ac:grpSpMk id="10" creationId="{365D493C-8569-A667-0D2F-12514A18299C}"/>
          </ac:grpSpMkLst>
        </pc:grpChg>
        <pc:grpChg chg="mod">
          <ac:chgData name="민정 김" userId="5c4afb7350a74de5" providerId="LiveId" clId="{DD8B457A-F51A-4E06-9526-69B7C4E0340D}" dt="2025-08-22T03:27:09.661" v="1521" actId="1035"/>
          <ac:grpSpMkLst>
            <pc:docMk/>
            <pc:sldMk cId="864732216" sldId="288"/>
            <ac:grpSpMk id="13" creationId="{1125027D-0344-C942-17D3-94FDF26613A5}"/>
          </ac:grpSpMkLst>
        </pc:grpChg>
        <pc:grpChg chg="mod">
          <ac:chgData name="민정 김" userId="5c4afb7350a74de5" providerId="LiveId" clId="{DD8B457A-F51A-4E06-9526-69B7C4E0340D}" dt="2025-08-22T03:27:09.661" v="1521" actId="1035"/>
          <ac:grpSpMkLst>
            <pc:docMk/>
            <pc:sldMk cId="864732216" sldId="288"/>
            <ac:grpSpMk id="21" creationId="{9FDDD708-2881-8382-9E1B-9A56C0A4CD36}"/>
          </ac:grpSpMkLst>
        </pc:grpChg>
        <pc:grpChg chg="mod">
          <ac:chgData name="민정 김" userId="5c4afb7350a74de5" providerId="LiveId" clId="{DD8B457A-F51A-4E06-9526-69B7C4E0340D}" dt="2025-08-22T02:30:42.303" v="1256"/>
          <ac:grpSpMkLst>
            <pc:docMk/>
            <pc:sldMk cId="864732216" sldId="288"/>
            <ac:grpSpMk id="22" creationId="{055798FE-96C6-78EC-0307-2D41A8BC2B41}"/>
          </ac:grpSpMkLst>
        </pc:grpChg>
      </pc:sldChg>
      <pc:sldChg chg="addSp delSp modSp add mod">
        <pc:chgData name="민정 김" userId="5c4afb7350a74de5" providerId="LiveId" clId="{DD8B457A-F51A-4E06-9526-69B7C4E0340D}" dt="2025-08-22T02:34:50.124" v="1433" actId="2711"/>
        <pc:sldMkLst>
          <pc:docMk/>
          <pc:sldMk cId="2902398741" sldId="289"/>
        </pc:sldMkLst>
        <pc:spChg chg="mod">
          <ac:chgData name="민정 김" userId="5c4afb7350a74de5" providerId="LiveId" clId="{DD8B457A-F51A-4E06-9526-69B7C4E0340D}" dt="2025-08-22T02:34:50.124" v="1433" actId="2711"/>
          <ac:spMkLst>
            <pc:docMk/>
            <pc:sldMk cId="2902398741" sldId="289"/>
            <ac:spMk id="9" creationId="{D6EBB692-3786-858C-6F2E-2F7730827466}"/>
          </ac:spMkLst>
        </pc:spChg>
        <pc:spChg chg="add mod">
          <ac:chgData name="민정 김" userId="5c4afb7350a74de5" providerId="LiveId" clId="{DD8B457A-F51A-4E06-9526-69B7C4E0340D}" dt="2025-08-22T02:29:12.245" v="1213" actId="20577"/>
          <ac:spMkLst>
            <pc:docMk/>
            <pc:sldMk cId="2902398741" sldId="289"/>
            <ac:spMk id="20" creationId="{1ABA721A-0AA6-062E-2C36-2E8DF80E072A}"/>
          </ac:spMkLst>
        </pc:spChg>
        <pc:picChg chg="add mod">
          <ac:chgData name="민정 김" userId="5c4afb7350a74de5" providerId="LiveId" clId="{DD8B457A-F51A-4E06-9526-69B7C4E0340D}" dt="2025-08-21T09:20:51.997" v="902" actId="14100"/>
          <ac:picMkLst>
            <pc:docMk/>
            <pc:sldMk cId="2902398741" sldId="289"/>
            <ac:picMk id="18" creationId="{2D9B95FA-2253-7081-DC02-F194BBF24C38}"/>
          </ac:picMkLst>
        </pc:picChg>
      </pc:sldChg>
      <pc:sldChg chg="addSp delSp modSp add mod">
        <pc:chgData name="민정 김" userId="5c4afb7350a74de5" providerId="LiveId" clId="{DD8B457A-F51A-4E06-9526-69B7C4E0340D}" dt="2025-08-22T02:34:43.950" v="1432" actId="2711"/>
        <pc:sldMkLst>
          <pc:docMk/>
          <pc:sldMk cId="3670717299" sldId="290"/>
        </pc:sldMkLst>
        <pc:spChg chg="mod">
          <ac:chgData name="민정 김" userId="5c4afb7350a74de5" providerId="LiveId" clId="{DD8B457A-F51A-4E06-9526-69B7C4E0340D}" dt="2025-08-21T09:13:41.362" v="729" actId="1035"/>
          <ac:spMkLst>
            <pc:docMk/>
            <pc:sldMk cId="3670717299" sldId="290"/>
            <ac:spMk id="2" creationId="{5198131C-7BBC-CABA-908B-5C12B87E9E63}"/>
          </ac:spMkLst>
        </pc:spChg>
        <pc:spChg chg="mod">
          <ac:chgData name="민정 김" userId="5c4afb7350a74de5" providerId="LiveId" clId="{DD8B457A-F51A-4E06-9526-69B7C4E0340D}" dt="2025-08-22T02:34:43.950" v="1432" actId="2711"/>
          <ac:spMkLst>
            <pc:docMk/>
            <pc:sldMk cId="3670717299" sldId="290"/>
            <ac:spMk id="9" creationId="{48C9857B-2F54-C8EE-E225-0F5323229AC3}"/>
          </ac:spMkLst>
        </pc:spChg>
        <pc:spChg chg="add mod">
          <ac:chgData name="민정 김" userId="5c4afb7350a74de5" providerId="LiveId" clId="{DD8B457A-F51A-4E06-9526-69B7C4E0340D}" dt="2025-08-21T09:13:48.599" v="733" actId="1037"/>
          <ac:spMkLst>
            <pc:docMk/>
            <pc:sldMk cId="3670717299" sldId="290"/>
            <ac:spMk id="21" creationId="{EF880015-EFAE-82B5-DAA1-935E786F14D0}"/>
          </ac:spMkLst>
        </pc:spChg>
        <pc:spChg chg="add mod">
          <ac:chgData name="민정 김" userId="5c4afb7350a74de5" providerId="LiveId" clId="{DD8B457A-F51A-4E06-9526-69B7C4E0340D}" dt="2025-08-21T09:14:26.082" v="749" actId="1036"/>
          <ac:spMkLst>
            <pc:docMk/>
            <pc:sldMk cId="3670717299" sldId="290"/>
            <ac:spMk id="22" creationId="{C726B37F-443A-310E-CF05-E86FE3606E9A}"/>
          </ac:spMkLst>
        </pc:spChg>
        <pc:spChg chg="add mod">
          <ac:chgData name="민정 김" userId="5c4afb7350a74de5" providerId="LiveId" clId="{DD8B457A-F51A-4E06-9526-69B7C4E0340D}" dt="2025-08-21T09:13:41.362" v="729" actId="1035"/>
          <ac:spMkLst>
            <pc:docMk/>
            <pc:sldMk cId="3670717299" sldId="290"/>
            <ac:spMk id="23" creationId="{96BBD4CD-4CC6-23C0-44A4-E56C355B4B4B}"/>
          </ac:spMkLst>
        </pc:spChg>
        <pc:spChg chg="add mod">
          <ac:chgData name="민정 김" userId="5c4afb7350a74de5" providerId="LiveId" clId="{DD8B457A-F51A-4E06-9526-69B7C4E0340D}" dt="2025-08-21T09:13:48.599" v="733" actId="1037"/>
          <ac:spMkLst>
            <pc:docMk/>
            <pc:sldMk cId="3670717299" sldId="290"/>
            <ac:spMk id="24" creationId="{E66BD5C3-C07A-FAA3-4E15-B800F9D887C3}"/>
          </ac:spMkLst>
        </pc:spChg>
        <pc:spChg chg="add mod">
          <ac:chgData name="민정 김" userId="5c4afb7350a74de5" providerId="LiveId" clId="{DD8B457A-F51A-4E06-9526-69B7C4E0340D}" dt="2025-08-21T09:14:12.410" v="744" actId="14100"/>
          <ac:spMkLst>
            <pc:docMk/>
            <pc:sldMk cId="3670717299" sldId="290"/>
            <ac:spMk id="25" creationId="{A46910F0-50E2-16CB-861D-F394E02030E5}"/>
          </ac:spMkLst>
        </pc:spChg>
        <pc:spChg chg="add mod">
          <ac:chgData name="민정 김" userId="5c4afb7350a74de5" providerId="LiveId" clId="{DD8B457A-F51A-4E06-9526-69B7C4E0340D}" dt="2025-08-21T09:16:58.156" v="814" actId="1037"/>
          <ac:spMkLst>
            <pc:docMk/>
            <pc:sldMk cId="3670717299" sldId="290"/>
            <ac:spMk id="26" creationId="{DC23B5F2-06E3-3777-4629-6C398720A033}"/>
          </ac:spMkLst>
        </pc:spChg>
        <pc:spChg chg="add mod">
          <ac:chgData name="민정 김" userId="5c4afb7350a74de5" providerId="LiveId" clId="{DD8B457A-F51A-4E06-9526-69B7C4E0340D}" dt="2025-08-21T09:15:39.372" v="785" actId="20577"/>
          <ac:spMkLst>
            <pc:docMk/>
            <pc:sldMk cId="3670717299" sldId="290"/>
            <ac:spMk id="27" creationId="{35B54283-A577-B5DA-DC40-97B06EAFA7D9}"/>
          </ac:spMkLst>
        </pc:spChg>
        <pc:spChg chg="add mod">
          <ac:chgData name="민정 김" userId="5c4afb7350a74de5" providerId="LiveId" clId="{DD8B457A-F51A-4E06-9526-69B7C4E0340D}" dt="2025-08-21T09:15:33.829" v="784" actId="20577"/>
          <ac:spMkLst>
            <pc:docMk/>
            <pc:sldMk cId="3670717299" sldId="290"/>
            <ac:spMk id="28" creationId="{0F109C88-F1D1-3581-EB7A-121D3E18C94F}"/>
          </ac:spMkLst>
        </pc:spChg>
        <pc:spChg chg="add mod">
          <ac:chgData name="민정 김" userId="5c4afb7350a74de5" providerId="LiveId" clId="{DD8B457A-F51A-4E06-9526-69B7C4E0340D}" dt="2025-08-21T09:18:48.346" v="874" actId="1037"/>
          <ac:spMkLst>
            <pc:docMk/>
            <pc:sldMk cId="3670717299" sldId="290"/>
            <ac:spMk id="29" creationId="{BB722E7C-3EE8-3FE9-3C39-6521358DDA4B}"/>
          </ac:spMkLst>
        </pc:spChg>
        <pc:grpChg chg="mod">
          <ac:chgData name="민정 김" userId="5c4afb7350a74de5" providerId="LiveId" clId="{DD8B457A-F51A-4E06-9526-69B7C4E0340D}" dt="2025-08-21T09:16:56.268" v="812" actId="1037"/>
          <ac:grpSpMkLst>
            <pc:docMk/>
            <pc:sldMk cId="3670717299" sldId="290"/>
            <ac:grpSpMk id="3" creationId="{734E764E-4410-9C5E-3D1B-DE6493A76B8C}"/>
          </ac:grpSpMkLst>
        </pc:grpChg>
        <pc:picChg chg="add mod">
          <ac:chgData name="민정 김" userId="5c4afb7350a74de5" providerId="LiveId" clId="{DD8B457A-F51A-4E06-9526-69B7C4E0340D}" dt="2025-08-21T09:00:57.684" v="391" actId="1036"/>
          <ac:picMkLst>
            <pc:docMk/>
            <pc:sldMk cId="3670717299" sldId="290"/>
            <ac:picMk id="18" creationId="{6C5F31E7-F9E3-CA43-253E-35A2A22CDDB1}"/>
          </ac:picMkLst>
        </pc:picChg>
        <pc:picChg chg="add mod">
          <ac:chgData name="민정 김" userId="5c4afb7350a74de5" providerId="LiveId" clId="{DD8B457A-F51A-4E06-9526-69B7C4E0340D}" dt="2025-08-21T09:07:20.534" v="486" actId="14100"/>
          <ac:picMkLst>
            <pc:docMk/>
            <pc:sldMk cId="3670717299" sldId="290"/>
            <ac:picMk id="20" creationId="{D7E5BA67-C81A-CCC5-4072-5785579DB1BC}"/>
          </ac:picMkLst>
        </pc:picChg>
        <pc:picChg chg="add mod">
          <ac:chgData name="민정 김" userId="5c4afb7350a74de5" providerId="LiveId" clId="{DD8B457A-F51A-4E06-9526-69B7C4E0340D}" dt="2025-08-21T09:07:25.716" v="488" actId="1037"/>
          <ac:picMkLst>
            <pc:docMk/>
            <pc:sldMk cId="3670717299" sldId="290"/>
            <ac:picMk id="35" creationId="{17A4E09C-CC8E-6403-E915-E18C694D4D1B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01055-685A-44A1-B9A5-1F439BCE0936}" type="datetimeFigureOut">
              <a:rPr lang="ko-KR" altLang="en-US" smtClean="0"/>
              <a:t>2025-08-25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1D8B53-04B5-4486-96E9-A3391F46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044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1D8B53-04B5-4486-96E9-A3391F46740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6741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1D8B53-04B5-4486-96E9-A3391F46740B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83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763307"/>
            <a:ext cx="16672477" cy="9344356"/>
            <a:chOff x="0" y="0"/>
            <a:chExt cx="22229969" cy="12459142"/>
          </a:xfrm>
        </p:grpSpPr>
        <p:sp>
          <p:nvSpPr>
            <p:cNvPr id="3" name="Freeform 3"/>
            <p:cNvSpPr/>
            <p:nvPr/>
          </p:nvSpPr>
          <p:spPr>
            <a:xfrm>
              <a:off x="0" y="8681839"/>
              <a:ext cx="21640800" cy="3777303"/>
            </a:xfrm>
            <a:custGeom>
              <a:avLst/>
              <a:gdLst/>
              <a:ahLst/>
              <a:cxnLst/>
              <a:rect l="l" t="t" r="r" b="b"/>
              <a:pathLst>
                <a:path w="21640800" h="3777303">
                  <a:moveTo>
                    <a:pt x="0" y="0"/>
                  </a:moveTo>
                  <a:lnTo>
                    <a:pt x="21640800" y="0"/>
                  </a:lnTo>
                  <a:lnTo>
                    <a:pt x="21640800" y="3777303"/>
                  </a:lnTo>
                  <a:lnTo>
                    <a:pt x="0" y="37773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4" name="Group 4"/>
            <p:cNvGrpSpPr/>
            <p:nvPr/>
          </p:nvGrpSpPr>
          <p:grpSpPr>
            <a:xfrm>
              <a:off x="0" y="0"/>
              <a:ext cx="22229969" cy="11680514"/>
              <a:chOff x="0" y="0"/>
              <a:chExt cx="4391105" cy="2307262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4391105" cy="2307262"/>
              </a:xfrm>
              <a:custGeom>
                <a:avLst/>
                <a:gdLst/>
                <a:ahLst/>
                <a:cxnLst/>
                <a:rect l="l" t="t" r="r" b="b"/>
                <a:pathLst>
                  <a:path w="4391105" h="2307262">
                    <a:moveTo>
                      <a:pt x="0" y="0"/>
                    </a:moveTo>
                    <a:lnTo>
                      <a:pt x="4391105" y="0"/>
                    </a:lnTo>
                    <a:lnTo>
                      <a:pt x="4391105" y="2307262"/>
                    </a:lnTo>
                    <a:lnTo>
                      <a:pt x="0" y="230726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4391105" cy="23453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7" name="TextBox 7"/>
          <p:cNvSpPr txBox="1"/>
          <p:nvPr/>
        </p:nvSpPr>
        <p:spPr>
          <a:xfrm>
            <a:off x="2752085" y="4152900"/>
            <a:ext cx="12783830" cy="1850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5400"/>
              </a:lnSpc>
              <a:spcBef>
                <a:spcPct val="0"/>
              </a:spcBef>
            </a:pPr>
            <a:r>
              <a:rPr lang="ko-KR" altLang="en-US" sz="8800" b="1" spc="-220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고객 및 인사이트 분석</a:t>
            </a:r>
            <a:endParaRPr lang="en-US" sz="8800" b="1" spc="-220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904802" y="3183542"/>
            <a:ext cx="12478396" cy="1544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60"/>
              </a:lnSpc>
            </a:pPr>
            <a:r>
              <a:rPr lang="ko-KR" altLang="en-US" sz="8800" b="1" spc="-178" dirty="0">
                <a:solidFill>
                  <a:srgbClr val="004AA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브라질 </a:t>
            </a:r>
            <a:r>
              <a:rPr lang="ko-KR" altLang="en-US" sz="8800" b="1" spc="-178" dirty="0" err="1">
                <a:solidFill>
                  <a:srgbClr val="004AA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이커머스</a:t>
            </a:r>
            <a:endParaRPr lang="en-US" sz="8800" b="1" spc="-178" dirty="0">
              <a:solidFill>
                <a:srgbClr val="004AAD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885350" y="6559263"/>
            <a:ext cx="8517301" cy="782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고객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행동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패턴과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물류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성과를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분석하여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</a:p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비즈니스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최적화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방안을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도출한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결과</a:t>
            </a:r>
            <a:r>
              <a:rPr lang="en-US" altLang="ko-KR" sz="2000" dirty="0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 </a:t>
            </a:r>
            <a:r>
              <a:rPr lang="en-US" altLang="ko-KR" sz="2000" dirty="0" err="1">
                <a:solidFill>
                  <a:srgbClr val="464646"/>
                </a:solidFill>
                <a:latin typeface="각진펜 Bold" panose="020B0600000101010101" charset="-127"/>
                <a:ea typeface="각진펜 Bold" panose="020B0600000101010101" charset="-127"/>
                <a:cs typeface="Inter Medium" pitchFamily="34" charset="-120"/>
              </a:rPr>
              <a:t>공유</a:t>
            </a:r>
            <a:endParaRPr lang="en-US" sz="2000" b="1" spc="-44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885350" y="7837735"/>
            <a:ext cx="8517301" cy="432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00" b="1" spc="-49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작성자</a:t>
            </a:r>
            <a:r>
              <a:rPr lang="en-US" sz="2400" b="1" spc="-4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: </a:t>
            </a:r>
            <a:r>
              <a:rPr lang="ko-KR" altLang="en-US" sz="2400" b="1" spc="-4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김민정</a:t>
            </a:r>
            <a:endParaRPr lang="en-US" sz="2400" b="1" spc="-4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2279A0-91AE-7209-2EB8-0383E1160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CE7CFAA-3BA1-BD98-89D3-C0271D14C674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CE5877C9-3B5F-FD63-22DC-D10CBB547724}"/>
              </a:ext>
            </a:extLst>
          </p:cNvPr>
          <p:cNvGrpSpPr/>
          <p:nvPr/>
        </p:nvGrpSpPr>
        <p:grpSpPr>
          <a:xfrm>
            <a:off x="807761" y="745085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9699567A-BF83-C3C5-7AD4-B5CE0CD5E6D0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122CA5BA-94C4-1A08-BF8E-94E64D22EE2C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2CE89605-D365-515A-E099-A9E82596C2ED}"/>
              </a:ext>
            </a:extLst>
          </p:cNvPr>
          <p:cNvGrpSpPr/>
          <p:nvPr/>
        </p:nvGrpSpPr>
        <p:grpSpPr>
          <a:xfrm>
            <a:off x="807761" y="723900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948121A-72B3-6881-0875-633768AB7763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5FDEB014-0DD1-8B07-56AC-A67405D361C9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ABA0C6A3-08B4-2F28-A77F-20CF0123C6CC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2-1.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주별 전체 주문건수 및 배송실패율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20" name="그림 19" descr="텍스트, 그래프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DD55436-EF83-1C04-0F7B-D36B72CF47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52" y="2864554"/>
            <a:ext cx="11075873" cy="6160830"/>
          </a:xfrm>
          <a:prstGeom prst="rect">
            <a:avLst/>
          </a:prstGeom>
        </p:spPr>
      </p:pic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4476F83C-13F3-D068-68C0-A677CB981C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110673"/>
              </p:ext>
            </p:extLst>
          </p:nvPr>
        </p:nvGraphicFramePr>
        <p:xfrm>
          <a:off x="12268200" y="6713220"/>
          <a:ext cx="5118285" cy="26466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706095">
                  <a:extLst>
                    <a:ext uri="{9D8B030D-6E8A-4147-A177-3AD203B41FA5}">
                      <a16:colId xmlns:a16="http://schemas.microsoft.com/office/drawing/2014/main" val="2174192710"/>
                    </a:ext>
                  </a:extLst>
                </a:gridCol>
                <a:gridCol w="1232828">
                  <a:extLst>
                    <a:ext uri="{9D8B030D-6E8A-4147-A177-3AD203B41FA5}">
                      <a16:colId xmlns:a16="http://schemas.microsoft.com/office/drawing/2014/main" val="2683972760"/>
                    </a:ext>
                  </a:extLst>
                </a:gridCol>
                <a:gridCol w="2179362">
                  <a:extLst>
                    <a:ext uri="{9D8B030D-6E8A-4147-A177-3AD203B41FA5}">
                      <a16:colId xmlns:a16="http://schemas.microsoft.com/office/drawing/2014/main" val="2170006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customer_state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전체건수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배송실패율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(%)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105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SP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/>
                        <a:t>41635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 dirty="0"/>
                        <a:t>1.8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7500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solidFill>
                            <a:schemeClr val="accent1"/>
                          </a:solidFill>
                        </a:rPr>
                        <a:t>RJ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/>
                        <a:t>12843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000" b="1" dirty="0">
                          <a:solidFill>
                            <a:schemeClr val="accent1"/>
                          </a:solidFill>
                        </a:rPr>
                        <a:t>2.7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9834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/>
                        <a:t>11642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 dirty="0"/>
                        <a:t>1.5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565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AC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/>
                        <a:t>81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 dirty="0"/>
                        <a:t>1.2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8559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AP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/>
                        <a:t>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/>
                        <a:t>1.4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3646060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RR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b="1" dirty="0"/>
                        <a:t>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000" b="1" dirty="0">
                          <a:solidFill>
                            <a:srgbClr val="C00000"/>
                          </a:solidFill>
                        </a:rPr>
                        <a:t>8.8</a:t>
                      </a:r>
                      <a:endParaRPr lang="en-US" altLang="ko-KR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2399080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B9354BB6-64EE-6EA9-2D2D-019DEAC6B4E8}"/>
              </a:ext>
            </a:extLst>
          </p:cNvPr>
          <p:cNvSpPr txBox="1"/>
          <p:nvPr/>
        </p:nvSpPr>
        <p:spPr>
          <a:xfrm>
            <a:off x="12162930" y="6156360"/>
            <a:ext cx="5105401" cy="435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850"/>
              </a:lnSpc>
              <a:buNone/>
            </a:pP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상위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, </a:t>
            </a:r>
            <a:r>
              <a:rPr lang="ko-KR" altLang="en-US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하위 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State </a:t>
            </a: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각 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3</a:t>
            </a: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곳 배송 실패율</a:t>
            </a:r>
            <a:endParaRPr lang="en-US" altLang="ko-KR" sz="1800" dirty="0">
              <a:solidFill>
                <a:srgbClr val="464646"/>
              </a:solidFill>
              <a:latin typeface="Nanum Square" panose="020B0600000101010101" charset="-127"/>
              <a:ea typeface="Nanum Square" panose="020B0600000101010101" charset="-127"/>
              <a:cs typeface="Inter Medium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84588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A80976-2FCE-7836-E2A8-DC13271B9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48E5797-B7D3-8626-16F4-E6D4997E611C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3907AC07-F7F5-5DF9-C626-3797AA86E95D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9B93870A-4D1F-3BBE-3194-6B165324DB71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B193A5AB-2EAB-C7D5-1918-CD14174E51CD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A7ADF4F-EF31-1EC4-0F0F-E9E62B03089B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7D3A7C4-280F-D6BF-25EA-66DAB35D2FD4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245FF63B-B0F0-AC27-3C1C-972AC5B9AEE8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AFB46E20-4B84-1F02-6221-813374B9D804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2-1.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배송 실패율 </a:t>
            </a:r>
            <a:r>
              <a:rPr lang="en-US" altLang="ko-KR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차 </a:t>
            </a:r>
            <a:r>
              <a:rPr lang="ko-KR" altLang="en-US" sz="3999" b="1" spc="-79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도출안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9911C374-5FDA-7A15-8551-B3F5A05F86BB}"/>
              </a:ext>
            </a:extLst>
          </p:cNvPr>
          <p:cNvSpPr/>
          <p:nvPr/>
        </p:nvSpPr>
        <p:spPr>
          <a:xfrm>
            <a:off x="2439778" y="3012314"/>
            <a:ext cx="13408444" cy="6093585"/>
          </a:xfrm>
          <a:custGeom>
            <a:avLst/>
            <a:gdLst/>
            <a:ahLst/>
            <a:cxnLst/>
            <a:rect l="l" t="t" r="r" b="b"/>
            <a:pathLst>
              <a:path w="3531442" h="1169230">
                <a:moveTo>
                  <a:pt x="15590" y="0"/>
                </a:moveTo>
                <a:lnTo>
                  <a:pt x="3515852" y="0"/>
                </a:lnTo>
                <a:cubicBezTo>
                  <a:pt x="3519987" y="0"/>
                  <a:pt x="3523952" y="1642"/>
                  <a:pt x="3526876" y="4566"/>
                </a:cubicBezTo>
                <a:cubicBezTo>
                  <a:pt x="3529800" y="7490"/>
                  <a:pt x="3531442" y="11455"/>
                  <a:pt x="3531442" y="15590"/>
                </a:cubicBezTo>
                <a:lnTo>
                  <a:pt x="3531442" y="1153641"/>
                </a:lnTo>
                <a:cubicBezTo>
                  <a:pt x="3531442" y="1157776"/>
                  <a:pt x="3529800" y="1161741"/>
                  <a:pt x="3526876" y="1164664"/>
                </a:cubicBezTo>
                <a:cubicBezTo>
                  <a:pt x="3523952" y="1167588"/>
                  <a:pt x="3519987" y="1169230"/>
                  <a:pt x="3515852" y="1169230"/>
                </a:cubicBezTo>
                <a:lnTo>
                  <a:pt x="15590" y="1169230"/>
                </a:lnTo>
                <a:cubicBezTo>
                  <a:pt x="11455" y="1169230"/>
                  <a:pt x="7490" y="1167588"/>
                  <a:pt x="4566" y="1164664"/>
                </a:cubicBezTo>
                <a:cubicBezTo>
                  <a:pt x="1642" y="1161741"/>
                  <a:pt x="0" y="1157776"/>
                  <a:pt x="0" y="1153641"/>
                </a:cubicBezTo>
                <a:lnTo>
                  <a:pt x="0" y="15590"/>
                </a:lnTo>
                <a:cubicBezTo>
                  <a:pt x="0" y="11455"/>
                  <a:pt x="1642" y="7490"/>
                  <a:pt x="4566" y="4566"/>
                </a:cubicBezTo>
                <a:cubicBezTo>
                  <a:pt x="7490" y="1642"/>
                  <a:pt x="11455" y="0"/>
                  <a:pt x="15590" y="0"/>
                </a:cubicBezTo>
                <a:close/>
              </a:path>
            </a:pathLst>
          </a:custGeom>
          <a:solidFill>
            <a:srgbClr val="EAF3FF"/>
          </a:solidFill>
          <a:ln w="28575" cap="rnd">
            <a:solidFill>
              <a:schemeClr val="bg1"/>
            </a:solidFill>
            <a:prstDash val="dash"/>
            <a:round/>
          </a:ln>
        </p:spPr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C22028-040A-A5DE-DA6F-683124691DA9}"/>
              </a:ext>
            </a:extLst>
          </p:cNvPr>
          <p:cNvSpPr txBox="1"/>
          <p:nvPr/>
        </p:nvSpPr>
        <p:spPr>
          <a:xfrm>
            <a:off x="3886200" y="3476565"/>
            <a:ext cx="10668000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ko-KR" sz="2000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1️⃣ </a:t>
            </a:r>
            <a:r>
              <a:rPr lang="ko-KR" altLang="en-US" sz="2000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주문량 대비 실패율</a:t>
            </a:r>
          </a:p>
          <a:p>
            <a:pPr>
              <a:buNone/>
            </a:pPr>
            <a:b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SP, RJ, MG: 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주문량 많음</a:t>
            </a:r>
            <a:endParaRPr lang="en-US" altLang="ko-KR" sz="200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실패율은 </a:t>
            </a: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1~2% 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수준 → 대형 주는 물류 안정성 높음</a:t>
            </a:r>
          </a:p>
          <a:p>
            <a:pPr>
              <a:buNone/>
            </a:pPr>
            <a:endParaRPr lang="en-US" altLang="ko-KR" sz="2000" b="1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br>
              <a:rPr lang="ko-KR" altLang="en-US" sz="2000" b="1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en-US" altLang="ko-KR" sz="2000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2️⃣ </a:t>
            </a:r>
            <a:r>
              <a:rPr lang="ko-KR" altLang="en-US" sz="2000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개선 필요 지역</a:t>
            </a:r>
          </a:p>
          <a:p>
            <a:pPr>
              <a:buNone/>
            </a:pPr>
            <a:endParaRPr lang="ko-KR" altLang="en-US" sz="200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반대로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, AC,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 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AP, RR: 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주문량 적음</a:t>
            </a:r>
          </a:p>
          <a:p>
            <a:pPr>
              <a:buNone/>
            </a:pP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특히 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RR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은 소수 주문인데도 배송실패율 높음 → 소규모 지역에서 물류 취약</a:t>
            </a:r>
          </a:p>
          <a:p>
            <a:pPr>
              <a:buNone/>
            </a:pP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물류 전략</a:t>
            </a: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배송 파트너 재검토 필요</a:t>
            </a:r>
          </a:p>
          <a:p>
            <a:pPr>
              <a:buNone/>
            </a:pPr>
            <a:endParaRPr lang="en-US" altLang="ko-KR" sz="200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b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3️⃣ </a:t>
            </a:r>
            <a:r>
              <a:rPr lang="ko-KR" altLang="en-US" sz="2000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시사점</a:t>
            </a:r>
          </a:p>
          <a:p>
            <a:pPr>
              <a:buNone/>
            </a:pPr>
            <a:b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대형 주</a:t>
            </a: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(SP, RJ, MG) → 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현재 물류 안정적</a:t>
            </a: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마케팅</a:t>
            </a: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프로모션 집중 가능</a:t>
            </a:r>
          </a:p>
          <a:p>
            <a:pPr>
              <a:buNone/>
            </a:pP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중소</a:t>
            </a: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외곽 주</a:t>
            </a: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(RR, SE, AL, CE, MA, RO) → 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배송 개선</a:t>
            </a: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배송 파트너 점검</a:t>
            </a:r>
            <a:r>
              <a:rPr lang="en-US" altLang="ko-KR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sz="2000" dirty="0">
                <a:effectLst/>
                <a:latin typeface="Nanum Square" panose="020B0600000101010101" charset="-127"/>
                <a:ea typeface="Nanum Square" panose="020B0600000101010101" charset="-127"/>
              </a:rPr>
              <a:t>고객 커뮤니케이션 강화 필요</a:t>
            </a:r>
          </a:p>
        </p:txBody>
      </p:sp>
    </p:spTree>
    <p:extLst>
      <p:ext uri="{BB962C8B-B14F-4D97-AF65-F5344CB8AC3E}">
        <p14:creationId xmlns:p14="http://schemas.microsoft.com/office/powerpoint/2010/main" val="1650441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243400-43C2-F056-ABCD-E9EC856DB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5FD55E9-F249-E012-6138-C70CCE2D2003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C8011B11-0EC6-5734-8B74-27713CAAD45D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E2ED38E-457B-EDE0-F31D-2C73490F4D56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79B7A7CA-5EC4-DF79-1BD1-D6C776A4C0C6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A3A679F7-89F7-F2AE-071C-DA0BF22CB1DB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C9CB7A7-4EB7-7C3E-F1E5-0D7C07B0CEFB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12A0845-817E-D4C7-D63C-A530A17BBF80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42026197-5F0E-6365-5032-3380D4301C28}"/>
              </a:ext>
            </a:extLst>
          </p:cNvPr>
          <p:cNvSpPr txBox="1"/>
          <p:nvPr/>
        </p:nvSpPr>
        <p:spPr>
          <a:xfrm>
            <a:off x="3810000" y="1660845"/>
            <a:ext cx="1043940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2-2.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배송된 경우</a:t>
            </a:r>
            <a:r>
              <a:rPr lang="en-US" altLang="ko-KR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,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평균 배송일과 고객 만족도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B08627F-AC03-2E54-6880-F69F1483FC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1668650"/>
              </p:ext>
            </p:extLst>
          </p:nvPr>
        </p:nvGraphicFramePr>
        <p:xfrm>
          <a:off x="1484002" y="4714366"/>
          <a:ext cx="7736196" cy="2560320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1672164">
                  <a:extLst>
                    <a:ext uri="{9D8B030D-6E8A-4147-A177-3AD203B41FA5}">
                      <a16:colId xmlns:a16="http://schemas.microsoft.com/office/drawing/2014/main" val="11328943"/>
                    </a:ext>
                  </a:extLst>
                </a:gridCol>
                <a:gridCol w="2021344">
                  <a:extLst>
                    <a:ext uri="{9D8B030D-6E8A-4147-A177-3AD203B41FA5}">
                      <a16:colId xmlns:a16="http://schemas.microsoft.com/office/drawing/2014/main" val="602818810"/>
                    </a:ext>
                  </a:extLst>
                </a:gridCol>
                <a:gridCol w="2021344">
                  <a:extLst>
                    <a:ext uri="{9D8B030D-6E8A-4147-A177-3AD203B41FA5}">
                      <a16:colId xmlns:a16="http://schemas.microsoft.com/office/drawing/2014/main" val="3682006684"/>
                    </a:ext>
                  </a:extLst>
                </a:gridCol>
                <a:gridCol w="2021344">
                  <a:extLst>
                    <a:ext uri="{9D8B030D-6E8A-4147-A177-3AD203B41FA5}">
                      <a16:colId xmlns:a16="http://schemas.microsoft.com/office/drawing/2014/main" val="84961823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 err="1"/>
                        <a:t>customer_state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/>
                        <a:t>평균배송소요일</a:t>
                      </a:r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/>
                        <a:t>배송지연율</a:t>
                      </a:r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ko-KR" altLang="en-US" b="1" dirty="0" err="1"/>
                        <a:t>평균리뷰점수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72563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solidFill>
                            <a:schemeClr val="tx2"/>
                          </a:solidFill>
                        </a:rPr>
                        <a:t>SP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8.764857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0.058735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4.246164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31445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solidFill>
                            <a:schemeClr val="tx2"/>
                          </a:solidFill>
                        </a:rPr>
                        <a:t>PR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12.000591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0.050152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4.238260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4899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MG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12.011948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0.055988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/>
                        <a:t>4.192707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12424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26.383431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0.040816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4.220690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04338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solidFill>
                            <a:srgbClr val="C00000"/>
                          </a:solidFill>
                        </a:rPr>
                        <a:t>AP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27.185068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/>
                        <a:t>0.044776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4.242424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45624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RR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/>
                        <a:t>29.387546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/>
                        <a:t>0.121951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dirty="0"/>
                        <a:t>3.902439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5378600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D018B671-3187-98C5-E8E0-762AB94C81C6}"/>
              </a:ext>
            </a:extLst>
          </p:cNvPr>
          <p:cNvSpPr txBox="1"/>
          <p:nvPr/>
        </p:nvSpPr>
        <p:spPr>
          <a:xfrm>
            <a:off x="2667000" y="4125425"/>
            <a:ext cx="5105401" cy="435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850"/>
              </a:lnSpc>
              <a:buNone/>
            </a:pP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상위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, </a:t>
            </a:r>
            <a:r>
              <a:rPr lang="ko-KR" altLang="en-US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하위 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State </a:t>
            </a: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각 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3</a:t>
            </a: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곳 평균 배송일과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리뷰 점수</a:t>
            </a:r>
            <a:endParaRPr lang="en-US" altLang="ko-KR" sz="1800" dirty="0">
              <a:solidFill>
                <a:srgbClr val="464646"/>
              </a:solidFill>
              <a:latin typeface="Nanum Square" panose="020B0600000101010101" charset="-127"/>
              <a:ea typeface="Nanum Square" panose="020B0600000101010101" charset="-127"/>
              <a:cs typeface="Inter Medium" pitchFamily="34" charset="-120"/>
            </a:endParaRPr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id="{FC873ED0-9FF1-9F3C-84D0-CFC2BAEF89A8}"/>
              </a:ext>
            </a:extLst>
          </p:cNvPr>
          <p:cNvSpPr txBox="1"/>
          <p:nvPr/>
        </p:nvSpPr>
        <p:spPr>
          <a:xfrm>
            <a:off x="10312432" y="3803685"/>
            <a:ext cx="6075572" cy="41009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🚚 지역별 배송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리뷰 인사이트</a:t>
            </a:r>
            <a:endParaRPr lang="en-US" altLang="ko-KR" sz="20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ko-KR" altLang="en-US" sz="20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대형 주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(SP, PR, MG)</a:t>
            </a:r>
            <a:b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</a:b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→ 배송은 빠른 편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(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평균 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9~12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일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), </a:t>
            </a:r>
          </a:p>
          <a:p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리뷰 점수도 상대적으로 안정적 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(4.2 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전후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)</a:t>
            </a:r>
          </a:p>
          <a:p>
            <a:endParaRPr lang="en-US" altLang="ko-KR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북부 지역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(AM, AP, RR)</a:t>
            </a:r>
            <a:b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</a:b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→ 배송 지연이 길게 발생 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(26~29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일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)</a:t>
            </a:r>
            <a:b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</a:b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→ 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특히 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RR 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주는 배송지연율 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12%·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리뷰 점수 최저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(3.9)</a:t>
            </a:r>
          </a:p>
          <a:p>
            <a:endParaRPr lang="en-US" altLang="ko-KR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ko-KR" altLang="en-US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👉 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물류 인프라 개선 필요 지역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: RR, AM, AP</a:t>
            </a:r>
            <a:endParaRPr lang="en-US" sz="2000" u="none" strike="noStrike" spc="-65" dirty="0">
              <a:solidFill>
                <a:srgbClr val="000000"/>
              </a:solidFill>
              <a:latin typeface="Nanum Square" panose="020B0600000101010101" charset="-127"/>
              <a:ea typeface="Nanum Square" panose="020B0600000101010101" charset="-127"/>
              <a:cs typeface="Nanum Square"/>
              <a:sym typeface="Nanum Square"/>
            </a:endParaRPr>
          </a:p>
          <a:p>
            <a:pPr marL="0" lvl="0" indent="0" algn="l">
              <a:lnSpc>
                <a:spcPts val="3519"/>
              </a:lnSpc>
              <a:spcBef>
                <a:spcPct val="0"/>
              </a:spcBef>
            </a:pPr>
            <a:r>
              <a:rPr lang="en-US" sz="2000" u="none" strike="noStrike" spc="-65" dirty="0">
                <a:solidFill>
                  <a:srgbClr val="000000"/>
                </a:solidFill>
                <a:latin typeface="Nanum Square" panose="020B0600000101010101" charset="-127"/>
                <a:ea typeface="Nanum Square" panose="020B0600000101010101" charset="-127"/>
                <a:cs typeface="Nanum Square"/>
                <a:sym typeface="Nanum Squar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82580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AAA42E-6829-F10F-712A-469E2C674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524FC40-FF5F-3737-D396-0873A95D2055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BB02DAB-AF14-32AA-A430-F8C2CAFDE876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174A5149-D358-A4F8-DE54-C720745E9E80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5A47D3D4-5A99-AE0D-99AC-1CDBF6B04A8D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9F087E34-247E-DFAA-0E97-3DEC3F4387C4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B2548BD-D0BD-3E7C-C029-4EC2303246EC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37E08AF2-715B-F7A6-C52B-8631725F0797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3134D827-BBA7-0BBF-9CB4-8BA6B35047C8}"/>
              </a:ext>
            </a:extLst>
          </p:cNvPr>
          <p:cNvSpPr txBox="1"/>
          <p:nvPr/>
        </p:nvSpPr>
        <p:spPr>
          <a:xfrm>
            <a:off x="4885350" y="1660845"/>
            <a:ext cx="883065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2-3.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배송 지연 여부와 고객 만족도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17" name="그림 16" descr="텍스트, 스크린샷, 도표, 그래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280F673-AC45-A4B0-2975-1CC0E4DF4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3250880"/>
            <a:ext cx="6918511" cy="5486400"/>
          </a:xfrm>
          <a:prstGeom prst="rect">
            <a:avLst/>
          </a:prstGeom>
        </p:spPr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EF7AC956-255E-A0AF-03DA-6AC8F110718C}"/>
              </a:ext>
            </a:extLst>
          </p:cNvPr>
          <p:cNvSpPr txBox="1"/>
          <p:nvPr/>
        </p:nvSpPr>
        <p:spPr>
          <a:xfrm>
            <a:off x="9615949" y="4152900"/>
            <a:ext cx="6918511" cy="27102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  <a:spcBef>
                <a:spcPct val="0"/>
              </a:spcBef>
            </a:pPr>
            <a:endParaRPr lang="en-US" sz="2000" spc="-65" dirty="0">
              <a:solidFill>
                <a:srgbClr val="000000"/>
              </a:solidFill>
              <a:latin typeface="Nanum Square" panose="020B0600000101010101" charset="-127"/>
              <a:ea typeface="Nanum Square" panose="020B0600000101010101" charset="-127"/>
              <a:cs typeface="Nanum Square"/>
              <a:sym typeface="Nanum Square"/>
            </a:endParaRPr>
          </a:p>
          <a:p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배송 지연 여부와 리뷰 점수 관계</a:t>
            </a:r>
            <a:endParaRPr lang="en-US" altLang="ko-KR" sz="20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ko-KR" altLang="en-US" sz="20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정상 배송 시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리뷰 점수가 전반적으로 높음</a:t>
            </a:r>
          </a:p>
          <a:p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지연 발생 시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점수 하락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·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저평가 주문 집중</a:t>
            </a:r>
            <a:endParaRPr lang="en-US" altLang="ko-KR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ko-KR" altLang="en-US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👉 배송 지연이 곧 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고객 불만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(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낮은 리뷰 점수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)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으로 직결됨</a:t>
            </a:r>
            <a:endParaRPr lang="en-US" sz="2000" u="none" strike="noStrike" spc="-65" dirty="0">
              <a:solidFill>
                <a:srgbClr val="000000"/>
              </a:solidFill>
              <a:latin typeface="Nanum Square" panose="020B0600000101010101" charset="-127"/>
              <a:ea typeface="Nanum Square" panose="020B0600000101010101" charset="-127"/>
              <a:cs typeface="Nanum Square"/>
              <a:sym typeface="Nanum Square"/>
            </a:endParaRPr>
          </a:p>
          <a:p>
            <a:pPr marL="0" lvl="0" indent="0" algn="l">
              <a:lnSpc>
                <a:spcPts val="3519"/>
              </a:lnSpc>
              <a:spcBef>
                <a:spcPct val="0"/>
              </a:spcBef>
            </a:pPr>
            <a:endParaRPr lang="en-US" sz="2199" u="none" strike="noStrike" spc="-65" dirty="0">
              <a:solidFill>
                <a:srgbClr val="000000"/>
              </a:solidFill>
              <a:latin typeface="Nanum Square" panose="020B0600000101010101" charset="-127"/>
              <a:ea typeface="Nanum Square" panose="020B0600000101010101" charset="-127"/>
              <a:cs typeface="Nanum Square"/>
              <a:sym typeface="Nanum Square"/>
            </a:endParaRPr>
          </a:p>
        </p:txBody>
      </p:sp>
    </p:spTree>
    <p:extLst>
      <p:ext uri="{BB962C8B-B14F-4D97-AF65-F5344CB8AC3E}">
        <p14:creationId xmlns:p14="http://schemas.microsoft.com/office/powerpoint/2010/main" val="3973703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BC94E1-6416-6655-E629-2BCBBE791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71869F7-1F1E-9990-507A-EDB1135FADAA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86C08855-81F2-1416-E167-1C6C43348DF4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26D8881-3C76-6FB2-6584-7E85CAF9E38D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BAC7772D-27A9-02BB-0F2F-ACD03FCCE1E8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B0F89052-76D6-16E8-1F5B-8FFE6FBE9286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8CD701A-6296-5151-91BC-543287E3BEDD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5420C1E9-5CA2-D95A-14B3-33665BC5A3FB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8D816C49-7188-D63C-BECF-D87EA8364865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2-4. </a:t>
            </a:r>
            <a:r>
              <a:rPr lang="ko-KR" altLang="en-US" sz="4000" dirty="0">
                <a:latin typeface="각진펜 Bold" panose="020B0600000101010101" charset="-127"/>
                <a:ea typeface="각진펜 Bold" panose="020B0600000101010101" charset="-127"/>
              </a:rPr>
              <a:t>지역별 배송 성과 차이</a:t>
            </a:r>
            <a:endParaRPr lang="en-US" sz="3999" b="1" spc="-79" dirty="0">
              <a:solidFill>
                <a:srgbClr val="000000"/>
              </a:solidFill>
              <a:latin typeface="각진펜 Bold" panose="020B0600000101010101" charset="-127"/>
              <a:ea typeface="각진펜 Bold" panose="020B0600000101010101" charset="-127"/>
              <a:cs typeface="각진펜 Bold"/>
              <a:sym typeface="각진펜 Bold"/>
            </a:endParaRPr>
          </a:p>
        </p:txBody>
      </p:sp>
      <p:pic>
        <p:nvPicPr>
          <p:cNvPr id="18" name="그림 17" descr="텍스트, 스크린샷, 번호, 그래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B50CFFA-8FE0-7676-823D-FC6BD606A9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3250880"/>
            <a:ext cx="10981966" cy="569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4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D45EDD-41D9-F537-87BE-D3E61B84B9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2679DA0-1668-C01A-5020-D6CF99AA28DB}"/>
              </a:ext>
            </a:extLst>
          </p:cNvPr>
          <p:cNvGrpSpPr/>
          <p:nvPr/>
        </p:nvGrpSpPr>
        <p:grpSpPr>
          <a:xfrm>
            <a:off x="777323" y="776122"/>
            <a:ext cx="16672477" cy="9344356"/>
            <a:chOff x="0" y="0"/>
            <a:chExt cx="22229969" cy="1245914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C8DF850-192E-A0A0-8B20-38D79F39D402}"/>
                </a:ext>
              </a:extLst>
            </p:cNvPr>
            <p:cNvSpPr/>
            <p:nvPr/>
          </p:nvSpPr>
          <p:spPr>
            <a:xfrm>
              <a:off x="0" y="8681839"/>
              <a:ext cx="21640800" cy="3777303"/>
            </a:xfrm>
            <a:custGeom>
              <a:avLst/>
              <a:gdLst/>
              <a:ahLst/>
              <a:cxnLst/>
              <a:rect l="l" t="t" r="r" b="b"/>
              <a:pathLst>
                <a:path w="21640800" h="3777303">
                  <a:moveTo>
                    <a:pt x="0" y="0"/>
                  </a:moveTo>
                  <a:lnTo>
                    <a:pt x="21640800" y="0"/>
                  </a:lnTo>
                  <a:lnTo>
                    <a:pt x="21640800" y="3777303"/>
                  </a:lnTo>
                  <a:lnTo>
                    <a:pt x="0" y="37773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8D122B1A-0DE2-C359-6679-C5EA5D4DEF56}"/>
                </a:ext>
              </a:extLst>
            </p:cNvPr>
            <p:cNvGrpSpPr/>
            <p:nvPr/>
          </p:nvGrpSpPr>
          <p:grpSpPr>
            <a:xfrm>
              <a:off x="0" y="0"/>
              <a:ext cx="22229969" cy="11680514"/>
              <a:chOff x="0" y="0"/>
              <a:chExt cx="4391105" cy="2307262"/>
            </a:xfrm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ADEA3F3D-E095-E84F-51F2-AFE253328534}"/>
                  </a:ext>
                </a:extLst>
              </p:cNvPr>
              <p:cNvSpPr/>
              <p:nvPr/>
            </p:nvSpPr>
            <p:spPr>
              <a:xfrm>
                <a:off x="0" y="0"/>
                <a:ext cx="4391105" cy="2307262"/>
              </a:xfrm>
              <a:custGeom>
                <a:avLst/>
                <a:gdLst/>
                <a:ahLst/>
                <a:cxnLst/>
                <a:rect l="l" t="t" r="r" b="b"/>
                <a:pathLst>
                  <a:path w="4391105" h="2307262">
                    <a:moveTo>
                      <a:pt x="0" y="0"/>
                    </a:moveTo>
                    <a:lnTo>
                      <a:pt x="4391105" y="0"/>
                    </a:lnTo>
                    <a:lnTo>
                      <a:pt x="4391105" y="2307262"/>
                    </a:lnTo>
                    <a:lnTo>
                      <a:pt x="0" y="230726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6" name="TextBox 6">
                <a:extLst>
                  <a:ext uri="{FF2B5EF4-FFF2-40B4-BE49-F238E27FC236}">
                    <a16:creationId xmlns:a16="http://schemas.microsoft.com/office/drawing/2014/main" id="{524AE70F-51B7-A7D9-F22E-9FDFA1A7912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391105" cy="23453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1D39DA7F-00D3-F5F5-5B5E-DE2747E9E05A}"/>
              </a:ext>
            </a:extLst>
          </p:cNvPr>
          <p:cNvGrpSpPr/>
          <p:nvPr/>
        </p:nvGrpSpPr>
        <p:grpSpPr>
          <a:xfrm>
            <a:off x="762000" y="763307"/>
            <a:ext cx="16672477" cy="1928425"/>
            <a:chOff x="0" y="0"/>
            <a:chExt cx="4391105" cy="507898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8AFBFB67-66A4-26E4-5A1E-5DACF51F6495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01D377A0-95EF-D7F8-4DC8-C5E11D21E1E2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0022E028-B6B5-E0CA-4E86-6607D63409C1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altLang="ko-KR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2-4.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지역별 배송 성과 </a:t>
            </a:r>
            <a:r>
              <a:rPr lang="en-US" altLang="ko-KR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차 </a:t>
            </a:r>
            <a:r>
              <a:rPr lang="ko-KR" altLang="en-US" sz="3999" b="1" spc="-79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도출안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C9AEB979-B397-5F8D-1BBC-EAA0DA07EE3C}"/>
              </a:ext>
            </a:extLst>
          </p:cNvPr>
          <p:cNvSpPr txBox="1"/>
          <p:nvPr/>
        </p:nvSpPr>
        <p:spPr>
          <a:xfrm>
            <a:off x="8610600" y="8267700"/>
            <a:ext cx="7485682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latin typeface="Nanum Square" panose="020B0600000101010101" charset="-127"/>
                <a:ea typeface="Nanum Square" panose="020B0600000101010101" charset="-127"/>
              </a:rPr>
              <a:t>✅인구가 적고 외곽이기 때문에</a:t>
            </a:r>
            <a:endParaRPr lang="en-US" altLang="ko-KR" sz="24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sz="2400" b="1" dirty="0">
                <a:latin typeface="Nanum Square" panose="020B0600000101010101" charset="-127"/>
                <a:ea typeface="Nanum Square" panose="020B0600000101010101" charset="-127"/>
              </a:rPr>
              <a:t>주문량이 낮고</a:t>
            </a:r>
            <a:r>
              <a:rPr lang="en-US" altLang="ko-KR" sz="2400" b="1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sz="2400" b="1" dirty="0">
                <a:latin typeface="Nanum Square" panose="020B0600000101010101" charset="-127"/>
                <a:ea typeface="Nanum Square" panose="020B0600000101010101" charset="-127"/>
              </a:rPr>
              <a:t>배송 실패율이 높은</a:t>
            </a:r>
            <a:r>
              <a:rPr lang="en-US" altLang="ko-KR" sz="2400" b="1" dirty="0">
                <a:latin typeface="Nanum Square" panose="020B0600000101010101" charset="-127"/>
                <a:ea typeface="Nanum Square" panose="020B0600000101010101" charset="-127"/>
              </a:rPr>
              <a:t> </a:t>
            </a:r>
            <a:r>
              <a:rPr lang="ko-KR" altLang="en-US" sz="2400" b="1" dirty="0">
                <a:latin typeface="Nanum Square" panose="020B0600000101010101" charset="-127"/>
                <a:ea typeface="Nanum Square" panose="020B0600000101010101" charset="-127"/>
              </a:rPr>
              <a:t>특수한 패턴</a:t>
            </a:r>
            <a:endParaRPr lang="en-US" altLang="ko-KR" sz="24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pic>
        <p:nvPicPr>
          <p:cNvPr id="18" name="그래픽 17">
            <a:extLst>
              <a:ext uri="{FF2B5EF4-FFF2-40B4-BE49-F238E27FC236}">
                <a16:creationId xmlns:a16="http://schemas.microsoft.com/office/drawing/2014/main" id="{5CF0E533-8BFE-A44A-A48C-7C85B80BB0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47800" y="3106397"/>
            <a:ext cx="6052376" cy="5986064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B8824EC0-ADF5-A1C5-7043-37211E0B04DA}"/>
              </a:ext>
            </a:extLst>
          </p:cNvPr>
          <p:cNvGrpSpPr/>
          <p:nvPr/>
        </p:nvGrpSpPr>
        <p:grpSpPr>
          <a:xfrm>
            <a:off x="7696199" y="2947039"/>
            <a:ext cx="5486401" cy="2832977"/>
            <a:chOff x="7978352" y="2947039"/>
            <a:chExt cx="5737648" cy="2958462"/>
          </a:xfrm>
        </p:grpSpPr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2F686313-FE70-154F-41CB-1526C29826DF}"/>
                </a:ext>
              </a:extLst>
            </p:cNvPr>
            <p:cNvSpPr/>
            <p:nvPr/>
          </p:nvSpPr>
          <p:spPr>
            <a:xfrm>
              <a:off x="7978352" y="2947039"/>
              <a:ext cx="5509048" cy="2958462"/>
            </a:xfrm>
            <a:custGeom>
              <a:avLst/>
              <a:gdLst/>
              <a:ahLst/>
              <a:cxnLst/>
              <a:rect l="l" t="t" r="r" b="b"/>
              <a:pathLst>
                <a:path w="3531442" h="1169230">
                  <a:moveTo>
                    <a:pt x="15590" y="0"/>
                  </a:moveTo>
                  <a:lnTo>
                    <a:pt x="3515852" y="0"/>
                  </a:lnTo>
                  <a:cubicBezTo>
                    <a:pt x="3519987" y="0"/>
                    <a:pt x="3523952" y="1642"/>
                    <a:pt x="3526876" y="4566"/>
                  </a:cubicBezTo>
                  <a:cubicBezTo>
                    <a:pt x="3529800" y="7490"/>
                    <a:pt x="3531442" y="11455"/>
                    <a:pt x="3531442" y="15590"/>
                  </a:cubicBezTo>
                  <a:lnTo>
                    <a:pt x="3531442" y="1153641"/>
                  </a:lnTo>
                  <a:cubicBezTo>
                    <a:pt x="3531442" y="1157776"/>
                    <a:pt x="3529800" y="1161741"/>
                    <a:pt x="3526876" y="1164664"/>
                  </a:cubicBezTo>
                  <a:cubicBezTo>
                    <a:pt x="3523952" y="1167588"/>
                    <a:pt x="3519987" y="1169230"/>
                    <a:pt x="3515852" y="1169230"/>
                  </a:cubicBezTo>
                  <a:lnTo>
                    <a:pt x="15590" y="1169230"/>
                  </a:lnTo>
                  <a:cubicBezTo>
                    <a:pt x="11455" y="1169230"/>
                    <a:pt x="7490" y="1167588"/>
                    <a:pt x="4566" y="1164664"/>
                  </a:cubicBezTo>
                  <a:cubicBezTo>
                    <a:pt x="1642" y="1161741"/>
                    <a:pt x="0" y="1157776"/>
                    <a:pt x="0" y="1153641"/>
                  </a:cubicBezTo>
                  <a:lnTo>
                    <a:pt x="0" y="15590"/>
                  </a:lnTo>
                  <a:cubicBezTo>
                    <a:pt x="0" y="11455"/>
                    <a:pt x="1642" y="7490"/>
                    <a:pt x="4566" y="4566"/>
                  </a:cubicBezTo>
                  <a:cubicBezTo>
                    <a:pt x="7490" y="1642"/>
                    <a:pt x="11455" y="0"/>
                    <a:pt x="15590" y="0"/>
                  </a:cubicBezTo>
                  <a:close/>
                </a:path>
              </a:pathLst>
            </a:custGeom>
            <a:solidFill>
              <a:srgbClr val="EAF3FF"/>
            </a:solidFill>
            <a:ln w="28575" cap="rnd">
              <a:solidFill>
                <a:schemeClr val="bg1"/>
              </a:solidFill>
              <a:prstDash val="dash"/>
              <a:round/>
            </a:ln>
          </p:spPr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3B62AAF-B10A-0F08-DABF-DDDE068E5F98}"/>
                </a:ext>
              </a:extLst>
            </p:cNvPr>
            <p:cNvSpPr txBox="1"/>
            <p:nvPr/>
          </p:nvSpPr>
          <p:spPr>
            <a:xfrm>
              <a:off x="8123583" y="3139976"/>
              <a:ext cx="5592417" cy="24105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latin typeface="Nanum Square" panose="020B0600000101010101" charset="-127"/>
                  <a:ea typeface="Nanum Square" panose="020B0600000101010101" charset="-127"/>
                </a:rPr>
                <a:t>SP (São Paulo) → </a:t>
              </a:r>
              <a:r>
                <a:rPr lang="ko-KR" altLang="en-US" b="1" dirty="0">
                  <a:latin typeface="Nanum Square" panose="020B0600000101010101" charset="-127"/>
                  <a:ea typeface="Nanum Square" panose="020B0600000101010101" charset="-127"/>
                </a:rPr>
                <a:t>서울</a:t>
              </a:r>
              <a:r>
                <a:rPr lang="en-US" altLang="ko-KR" b="1" dirty="0">
                  <a:latin typeface="Nanum Square" panose="020B0600000101010101" charset="-127"/>
                  <a:ea typeface="Nanum Square" panose="020B0600000101010101" charset="-127"/>
                </a:rPr>
                <a:t>/</a:t>
              </a:r>
              <a:r>
                <a:rPr lang="ko-KR" altLang="en-US" b="1" dirty="0" err="1">
                  <a:latin typeface="Nanum Square" panose="020B0600000101010101" charset="-127"/>
                  <a:ea typeface="Nanum Square" panose="020B0600000101010101" charset="-127"/>
                </a:rPr>
                <a:t>경기권</a:t>
              </a:r>
              <a:endParaRPr lang="ko-KR" altLang="en-US" b="1" dirty="0">
                <a:latin typeface="Nanum Square" panose="020B0600000101010101" charset="-127"/>
                <a:ea typeface="Nanum Square" panose="020B0600000101010101" charset="-127"/>
              </a:endParaRPr>
            </a:p>
            <a:p>
              <a:r>
                <a:rPr lang="ko-KR" altLang="en-US" dirty="0">
                  <a:latin typeface="Nanum Square" panose="020B0600000101010101" charset="-127"/>
                  <a:ea typeface="Nanum Square" panose="020B0600000101010101" charset="-127"/>
                </a:rPr>
                <a:t>인구 많고 경제 중심</a:t>
              </a:r>
              <a:r>
                <a:rPr lang="en-US" altLang="ko-KR" dirty="0">
                  <a:latin typeface="Nanum Square" panose="020B0600000101010101" charset="-127"/>
                  <a:ea typeface="Nanum Square" panose="020B0600000101010101" charset="-127"/>
                </a:rPr>
                <a:t>, </a:t>
              </a:r>
              <a:r>
                <a:rPr lang="ko-KR" altLang="en-US" dirty="0">
                  <a:latin typeface="Nanum Square" panose="020B0600000101010101" charset="-127"/>
                  <a:ea typeface="Nanum Square" panose="020B0600000101010101" charset="-127"/>
                </a:rPr>
                <a:t>상업</a:t>
              </a:r>
              <a:r>
                <a:rPr lang="en-US" altLang="ko-KR" dirty="0">
                  <a:latin typeface="Nanum Square" panose="020B0600000101010101" charset="-127"/>
                  <a:ea typeface="Nanum Square" panose="020B0600000101010101" charset="-127"/>
                </a:rPr>
                <a:t>/</a:t>
              </a:r>
              <a:r>
                <a:rPr lang="ko-KR" altLang="en-US" dirty="0">
                  <a:latin typeface="Nanum Square" panose="020B0600000101010101" charset="-127"/>
                  <a:ea typeface="Nanum Square" panose="020B0600000101010101" charset="-127"/>
                </a:rPr>
                <a:t>산업 집중</a:t>
              </a:r>
            </a:p>
            <a:p>
              <a:br>
                <a:rPr lang="ko-KR" altLang="en-US" dirty="0">
                  <a:latin typeface="Nanum Square" panose="020B0600000101010101" charset="-127"/>
                  <a:ea typeface="Nanum Square" panose="020B0600000101010101" charset="-127"/>
                </a:rPr>
              </a:br>
              <a:r>
                <a:rPr lang="en-US" altLang="ko-KR" b="1" dirty="0">
                  <a:latin typeface="Nanum Square" panose="020B0600000101010101" charset="-127"/>
                  <a:ea typeface="Nanum Square" panose="020B0600000101010101" charset="-127"/>
                </a:rPr>
                <a:t>PR (Paraná / Curitiba) → </a:t>
              </a:r>
              <a:r>
                <a:rPr lang="ko-KR" altLang="en-US" b="1" dirty="0">
                  <a:latin typeface="Nanum Square" panose="020B0600000101010101" charset="-127"/>
                  <a:ea typeface="Nanum Square" panose="020B0600000101010101" charset="-127"/>
                </a:rPr>
                <a:t>대전</a:t>
              </a:r>
            </a:p>
            <a:p>
              <a:r>
                <a:rPr lang="ko-KR" altLang="en-US" dirty="0">
                  <a:latin typeface="Nanum Square" panose="020B0600000101010101" charset="-127"/>
                  <a:ea typeface="Nanum Square" panose="020B0600000101010101" charset="-127"/>
                </a:rPr>
                <a:t>산업과 농업이 발달</a:t>
              </a:r>
              <a:r>
                <a:rPr lang="en-US" altLang="ko-KR" dirty="0">
                  <a:latin typeface="Nanum Square" panose="020B0600000101010101" charset="-127"/>
                  <a:ea typeface="Nanum Square" panose="020B0600000101010101" charset="-127"/>
                </a:rPr>
                <a:t>, </a:t>
              </a:r>
              <a:r>
                <a:rPr lang="ko-KR" altLang="en-US" dirty="0">
                  <a:latin typeface="Nanum Square" panose="020B0600000101010101" charset="-127"/>
                  <a:ea typeface="Nanum Square" panose="020B0600000101010101" charset="-127"/>
                </a:rPr>
                <a:t>인구 규모 큰 요충지</a:t>
              </a:r>
            </a:p>
            <a:p>
              <a:br>
                <a:rPr lang="ko-KR" altLang="en-US" dirty="0">
                  <a:latin typeface="Nanum Square" panose="020B0600000101010101" charset="-127"/>
                  <a:ea typeface="Nanum Square" panose="020B0600000101010101" charset="-127"/>
                </a:rPr>
              </a:br>
              <a:r>
                <a:rPr lang="en-US" altLang="ko-KR" b="1" dirty="0">
                  <a:latin typeface="Nanum Square" panose="020B0600000101010101" charset="-127"/>
                  <a:ea typeface="Nanum Square" panose="020B0600000101010101" charset="-127"/>
                </a:rPr>
                <a:t>MG (Minas Gerais / Belo Horizonte) → </a:t>
              </a:r>
              <a:r>
                <a:rPr lang="ko-KR" altLang="en-US" b="1" dirty="0">
                  <a:latin typeface="Nanum Square" panose="020B0600000101010101" charset="-127"/>
                  <a:ea typeface="Nanum Square" panose="020B0600000101010101" charset="-127"/>
                </a:rPr>
                <a:t>대구</a:t>
              </a:r>
            </a:p>
            <a:p>
              <a:r>
                <a:rPr lang="ko-KR" altLang="en-US" dirty="0">
                  <a:latin typeface="Nanum Square" panose="020B0600000101010101" charset="-127"/>
                  <a:ea typeface="Nanum Square" panose="020B0600000101010101" charset="-127"/>
                </a:rPr>
                <a:t>인구 많고 산업 활동 활발</a:t>
              </a:r>
              <a:r>
                <a:rPr lang="en-US" altLang="ko-KR" dirty="0">
                  <a:latin typeface="Nanum Square" panose="020B0600000101010101" charset="-127"/>
                  <a:ea typeface="Nanum Square" panose="020B0600000101010101" charset="-127"/>
                </a:rPr>
                <a:t>, </a:t>
              </a:r>
              <a:r>
                <a:rPr lang="ko-KR" altLang="en-US" dirty="0">
                  <a:latin typeface="Nanum Square" panose="020B0600000101010101" charset="-127"/>
                  <a:ea typeface="Nanum Square" panose="020B0600000101010101" charset="-127"/>
                </a:rPr>
                <a:t>내륙 중심</a:t>
              </a:r>
              <a:endParaRPr lang="en-US" altLang="ko-KR" dirty="0"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sp>
        <p:nvSpPr>
          <p:cNvPr id="27" name="Freeform 11">
            <a:extLst>
              <a:ext uri="{FF2B5EF4-FFF2-40B4-BE49-F238E27FC236}">
                <a16:creationId xmlns:a16="http://schemas.microsoft.com/office/drawing/2014/main" id="{381FDFDA-FCD9-4763-868A-938509E699F0}"/>
              </a:ext>
            </a:extLst>
          </p:cNvPr>
          <p:cNvSpPr/>
          <p:nvPr/>
        </p:nvSpPr>
        <p:spPr>
          <a:xfrm>
            <a:off x="11963400" y="5295900"/>
            <a:ext cx="5347530" cy="2542037"/>
          </a:xfrm>
          <a:custGeom>
            <a:avLst/>
            <a:gdLst/>
            <a:ahLst/>
            <a:cxnLst/>
            <a:rect l="l" t="t" r="r" b="b"/>
            <a:pathLst>
              <a:path w="3531442" h="1169230">
                <a:moveTo>
                  <a:pt x="15590" y="0"/>
                </a:moveTo>
                <a:lnTo>
                  <a:pt x="3515852" y="0"/>
                </a:lnTo>
                <a:cubicBezTo>
                  <a:pt x="3519987" y="0"/>
                  <a:pt x="3523952" y="1642"/>
                  <a:pt x="3526876" y="4566"/>
                </a:cubicBezTo>
                <a:cubicBezTo>
                  <a:pt x="3529800" y="7490"/>
                  <a:pt x="3531442" y="11455"/>
                  <a:pt x="3531442" y="15590"/>
                </a:cubicBezTo>
                <a:lnTo>
                  <a:pt x="3531442" y="1153641"/>
                </a:lnTo>
                <a:cubicBezTo>
                  <a:pt x="3531442" y="1157776"/>
                  <a:pt x="3529800" y="1161741"/>
                  <a:pt x="3526876" y="1164664"/>
                </a:cubicBezTo>
                <a:cubicBezTo>
                  <a:pt x="3523952" y="1167588"/>
                  <a:pt x="3519987" y="1169230"/>
                  <a:pt x="3515852" y="1169230"/>
                </a:cubicBezTo>
                <a:lnTo>
                  <a:pt x="15590" y="1169230"/>
                </a:lnTo>
                <a:cubicBezTo>
                  <a:pt x="11455" y="1169230"/>
                  <a:pt x="7490" y="1167588"/>
                  <a:pt x="4566" y="1164664"/>
                </a:cubicBezTo>
                <a:cubicBezTo>
                  <a:pt x="1642" y="1161741"/>
                  <a:pt x="0" y="1157776"/>
                  <a:pt x="0" y="1153641"/>
                </a:cubicBezTo>
                <a:lnTo>
                  <a:pt x="0" y="15590"/>
                </a:lnTo>
                <a:cubicBezTo>
                  <a:pt x="0" y="11455"/>
                  <a:pt x="1642" y="7490"/>
                  <a:pt x="4566" y="4566"/>
                </a:cubicBezTo>
                <a:cubicBezTo>
                  <a:pt x="7490" y="1642"/>
                  <a:pt x="11455" y="0"/>
                  <a:pt x="15590" y="0"/>
                </a:cubicBezTo>
                <a:close/>
              </a:path>
            </a:pathLst>
          </a:custGeom>
          <a:solidFill>
            <a:srgbClr val="EAF3FF"/>
          </a:solidFill>
          <a:ln w="28575" cap="rnd">
            <a:solidFill>
              <a:schemeClr val="bg1"/>
            </a:solidFill>
            <a:prstDash val="dash"/>
            <a:round/>
          </a:ln>
        </p:spPr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64B383-3EF5-9049-DADF-D863CA71714E}"/>
              </a:ext>
            </a:extLst>
          </p:cNvPr>
          <p:cNvSpPr txBox="1"/>
          <p:nvPr/>
        </p:nvSpPr>
        <p:spPr>
          <a:xfrm>
            <a:off x="12115801" y="5448300"/>
            <a:ext cx="51951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AM (Amazonas)</a:t>
            </a:r>
            <a:endParaRPr lang="ko-KR" altLang="en-US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아마존 숲 중심 → 강원도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경상 내륙 느낌</a:t>
            </a:r>
          </a:p>
          <a:p>
            <a:b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</a:br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AP (Amapá)</a:t>
            </a:r>
            <a:endParaRPr lang="ko-KR" altLang="en-US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북동쪽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아마존 근처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인구 적음 → 일부 산간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섬 지역</a:t>
            </a:r>
          </a:p>
          <a:p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RR (Roraima)</a:t>
            </a:r>
            <a:endParaRPr lang="ko-KR" altLang="en-US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북쪽 끝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인구 매우 적음 </a:t>
            </a:r>
          </a:p>
        </p:txBody>
      </p:sp>
    </p:spTree>
    <p:extLst>
      <p:ext uri="{BB962C8B-B14F-4D97-AF65-F5344CB8AC3E}">
        <p14:creationId xmlns:p14="http://schemas.microsoft.com/office/powerpoint/2010/main" val="499092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F4DCCD-A6F3-6C23-A956-24D00AC2C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1E37227-1684-25F5-2074-7F0F79662BBE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E59089E3-3DDF-439E-5946-148CB554FFF7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4B36C04-0FB1-0885-475C-37666C64EC86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A03CD02D-171E-8729-0431-A043A269FD45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BE85C615-4003-5711-DA48-9B4A5259A848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01E61AB-0264-39D5-29B1-580146E42FA0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DF4A21B7-7227-B0C4-0AD9-14BC92251275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BEEFE1C6-5807-629C-5FF5-A82B00AF601C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altLang="ko-KR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2-5.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특정 지역 집중 인사이트</a:t>
            </a:r>
            <a:endParaRPr lang="en-US" altLang="ko-KR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18" name="그림 17" descr="텍스트, 도표, 스크린샷, 원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3D4133F-6B2F-55C6-10D5-E1CEC351C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0" y="3265789"/>
            <a:ext cx="5815596" cy="60076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D3F90FE-3577-41B1-23FA-244DFA3111AE}"/>
              </a:ext>
            </a:extLst>
          </p:cNvPr>
          <p:cNvSpPr txBox="1"/>
          <p:nvPr/>
        </p:nvSpPr>
        <p:spPr>
          <a:xfrm>
            <a:off x="1981200" y="3614976"/>
            <a:ext cx="7391400" cy="4622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🚚 배송 인사이트 정리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1.</a:t>
            </a: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 소규모 주</a:t>
            </a:r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(State)</a:t>
            </a:r>
            <a:endParaRPr lang="ko-KR" altLang="en-US" dirty="0">
              <a:latin typeface="Nanum Square" panose="020B0600000101010101" charset="-127"/>
              <a:ea typeface="Nanum Square" panose="020B0600000101010101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지리적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·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지형적 특색으로 인해 인프라 개선에 어려움 예상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단기적으로 효율적인 개선책 마련이 쉽지 않음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2. </a:t>
            </a: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대형 주</a:t>
            </a:r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(State)</a:t>
            </a:r>
            <a:endParaRPr lang="ko-KR" altLang="en-US" dirty="0">
              <a:latin typeface="Nanum Square" panose="020B0600000101010101" charset="-127"/>
              <a:ea typeface="Nanum Square" panose="020B0600000101010101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상위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5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개 주가 전체 주문의 </a:t>
            </a: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약 </a:t>
            </a:r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80% </a:t>
            </a: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차지</a:t>
            </a:r>
            <a:endParaRPr lang="ko-KR" altLang="en-US" dirty="0">
              <a:latin typeface="Nanum Square" panose="020B0600000101010101" charset="-127"/>
              <a:ea typeface="Nanum Square" panose="020B0600000101010101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물량이 집중된 만큼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배송 인프라 개선 효과가 크고 우선순위가 높음</a:t>
            </a:r>
            <a:endParaRPr lang="en-US" altLang="ko-KR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pPr lvl="1">
              <a:lnSpc>
                <a:spcPct val="150000"/>
              </a:lnSpc>
            </a:pPr>
            <a:endParaRPr lang="ko-KR" altLang="en-US" dirty="0"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👉 </a:t>
            </a: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전략 제안</a:t>
            </a:r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:</a:t>
            </a:r>
            <a:endParaRPr lang="ko-KR" altLang="en-US" dirty="0"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소규모 주는 장기적인 인프라 구축 과제로 두고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대형 주</a:t>
            </a:r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(Top 5)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에 우선적으로 배송 효율화 전략 집중</a:t>
            </a:r>
          </a:p>
        </p:txBody>
      </p:sp>
    </p:spTree>
    <p:extLst>
      <p:ext uri="{BB962C8B-B14F-4D97-AF65-F5344CB8AC3E}">
        <p14:creationId xmlns:p14="http://schemas.microsoft.com/office/powerpoint/2010/main" val="4280564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45DB85-4541-088F-2C3B-B7303F56C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75CAD3A-636B-9B83-D23A-09E1789D698E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2B18D1E-1EBF-2D0B-984B-7D05911D57A6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B31E6D38-CB46-11A5-BA71-BB3AB96CE38A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9428563A-4649-4BF3-23B4-DF8BF3A86CEA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443F997E-B92D-83B1-5611-979CC55174FC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23922A1-36E2-2E41-8E66-B32275FAAB11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4F421DD5-59DE-F6FC-C3BD-00DCDC9384D3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411F5C49-36DB-5540-7CA7-BEB8B7FF0C4C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2-5.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특정 지역 집중 인사이트</a:t>
            </a:r>
            <a:endParaRPr lang="en-US" altLang="ko-KR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18" name="그림 17" descr="텍스트, 스크린샷, 번호, 그래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5A67CE2-CEFA-5DC6-075F-D74F5AC74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2911778"/>
            <a:ext cx="10981966" cy="5696723"/>
          </a:xfrm>
          <a:prstGeom prst="rect">
            <a:avLst/>
          </a:prstGeom>
        </p:spPr>
      </p:pic>
      <p:sp>
        <p:nvSpPr>
          <p:cNvPr id="10" name="Freeform 11">
            <a:extLst>
              <a:ext uri="{FF2B5EF4-FFF2-40B4-BE49-F238E27FC236}">
                <a16:creationId xmlns:a16="http://schemas.microsoft.com/office/drawing/2014/main" id="{F20CABA6-86EA-E66C-2B4C-A3E4FD5CABF7}"/>
              </a:ext>
            </a:extLst>
          </p:cNvPr>
          <p:cNvSpPr/>
          <p:nvPr/>
        </p:nvSpPr>
        <p:spPr>
          <a:xfrm>
            <a:off x="1006612" y="6944139"/>
            <a:ext cx="5622788" cy="2390361"/>
          </a:xfrm>
          <a:custGeom>
            <a:avLst/>
            <a:gdLst/>
            <a:ahLst/>
            <a:cxnLst/>
            <a:rect l="l" t="t" r="r" b="b"/>
            <a:pathLst>
              <a:path w="3531442" h="1169230">
                <a:moveTo>
                  <a:pt x="15590" y="0"/>
                </a:moveTo>
                <a:lnTo>
                  <a:pt x="3515852" y="0"/>
                </a:lnTo>
                <a:cubicBezTo>
                  <a:pt x="3519987" y="0"/>
                  <a:pt x="3523952" y="1642"/>
                  <a:pt x="3526876" y="4566"/>
                </a:cubicBezTo>
                <a:cubicBezTo>
                  <a:pt x="3529800" y="7490"/>
                  <a:pt x="3531442" y="11455"/>
                  <a:pt x="3531442" y="15590"/>
                </a:cubicBezTo>
                <a:lnTo>
                  <a:pt x="3531442" y="1153641"/>
                </a:lnTo>
                <a:cubicBezTo>
                  <a:pt x="3531442" y="1157776"/>
                  <a:pt x="3529800" y="1161741"/>
                  <a:pt x="3526876" y="1164664"/>
                </a:cubicBezTo>
                <a:cubicBezTo>
                  <a:pt x="3523952" y="1167588"/>
                  <a:pt x="3519987" y="1169230"/>
                  <a:pt x="3515852" y="1169230"/>
                </a:cubicBezTo>
                <a:lnTo>
                  <a:pt x="15590" y="1169230"/>
                </a:lnTo>
                <a:cubicBezTo>
                  <a:pt x="11455" y="1169230"/>
                  <a:pt x="7490" y="1167588"/>
                  <a:pt x="4566" y="1164664"/>
                </a:cubicBezTo>
                <a:cubicBezTo>
                  <a:pt x="1642" y="1161741"/>
                  <a:pt x="0" y="1157776"/>
                  <a:pt x="0" y="1153641"/>
                </a:cubicBezTo>
                <a:lnTo>
                  <a:pt x="0" y="15590"/>
                </a:lnTo>
                <a:cubicBezTo>
                  <a:pt x="0" y="11455"/>
                  <a:pt x="1642" y="7490"/>
                  <a:pt x="4566" y="4566"/>
                </a:cubicBezTo>
                <a:cubicBezTo>
                  <a:pt x="7490" y="1642"/>
                  <a:pt x="11455" y="0"/>
                  <a:pt x="15590" y="0"/>
                </a:cubicBezTo>
                <a:close/>
              </a:path>
            </a:pathLst>
          </a:custGeom>
          <a:solidFill>
            <a:srgbClr val="EAF3FF"/>
          </a:solidFill>
          <a:ln w="28575" cap="rnd">
            <a:solidFill>
              <a:schemeClr val="bg1"/>
            </a:solidFill>
            <a:prstDash val="dash"/>
            <a:round/>
          </a:ln>
        </p:spPr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F58F44-3590-40D1-CF4C-40720449847D}"/>
              </a:ext>
            </a:extLst>
          </p:cNvPr>
          <p:cNvSpPr txBox="1"/>
          <p:nvPr/>
        </p:nvSpPr>
        <p:spPr>
          <a:xfrm>
            <a:off x="1249638" y="7123656"/>
            <a:ext cx="523737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ko-KR" sz="2000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RJ </a:t>
            </a:r>
            <a:r>
              <a:rPr lang="ko-KR" altLang="en-US" sz="2000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지역</a:t>
            </a:r>
          </a:p>
          <a:p>
            <a:pPr>
              <a:buNone/>
            </a:pPr>
            <a:br>
              <a:rPr lang="ko-KR" altLang="en-US" b="1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ko-KR" altLang="en-US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인구 많고 상업</a:t>
            </a:r>
            <a:r>
              <a:rPr lang="en-US" altLang="ko-KR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관광 집중 → 주문량 많음</a:t>
            </a:r>
          </a:p>
          <a:p>
            <a:pPr>
              <a:buNone/>
            </a:pPr>
            <a:r>
              <a:rPr lang="ko-KR" altLang="en-US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도로 교통 혼잡</a:t>
            </a:r>
            <a:r>
              <a:rPr lang="en-US" altLang="ko-KR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지형이 산</a:t>
            </a:r>
            <a:r>
              <a:rPr lang="en-US" altLang="ko-KR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·</a:t>
            </a:r>
            <a:r>
              <a:rPr lang="ko-KR" altLang="en-US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해안으로 복잡 → 배송 </a:t>
            </a: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지연</a:t>
            </a:r>
            <a:endParaRPr lang="ko-KR" altLang="en-US" b="1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endParaRPr lang="en-US" altLang="ko-KR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r>
              <a:rPr lang="ko-KR" altLang="en-US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주문량은 많지만 물류 인프라와 지형적 제약 때문에 </a:t>
            </a:r>
            <a:endParaRPr lang="en-US" altLang="ko-KR" b="1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r>
              <a:rPr lang="ko-KR" altLang="en-US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배송 소요가 상대적으로 길어지는 지역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68114A8-845E-BDAE-63CD-151B0CA1FFE7}"/>
              </a:ext>
            </a:extLst>
          </p:cNvPr>
          <p:cNvCxnSpPr>
            <a:cxnSpLocks/>
          </p:cNvCxnSpPr>
          <p:nvPr/>
        </p:nvCxnSpPr>
        <p:spPr>
          <a:xfrm flipH="1">
            <a:off x="6777176" y="6591300"/>
            <a:ext cx="1681024" cy="532356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4027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5B3124-431D-F3B0-BFB1-DF881039B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54FD2A6-3578-441E-224E-56F07675219A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3DC04899-B470-0196-8984-7F0626EEA9BD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C947D9B-6998-D7E8-AD69-E96BFCCC0CF9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D63227A7-53BC-90EB-2605-AEB1E8C97DA4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7B5ED723-8AC2-5B50-E585-7679B8F75C0C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C353C93-14FD-91CB-B88A-DF1AD942A2C5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D6E8E458-B4E7-DC47-69F5-C1C18CCBBAF9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23" name="그림 22" descr="텍스트, 스크린샷, 도표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EEA05CA-3513-99D3-57B7-FEF2A48DFC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3230623"/>
            <a:ext cx="8418010" cy="572303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0193065-795A-CEFD-4888-AE809085DA21}"/>
              </a:ext>
            </a:extLst>
          </p:cNvPr>
          <p:cNvSpPr txBox="1"/>
          <p:nvPr/>
        </p:nvSpPr>
        <p:spPr>
          <a:xfrm>
            <a:off x="10796495" y="3306621"/>
            <a:ext cx="548635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📍 </a:t>
            </a:r>
            <a:r>
              <a:rPr lang="en-US" altLang="ko-KR" b="1" dirty="0">
                <a:latin typeface="Nanum Square" panose="020B0600000101010101" charset="-127"/>
                <a:ea typeface="Nanum Square" panose="020B0600000101010101" charset="-127"/>
              </a:rPr>
              <a:t>RJ </a:t>
            </a:r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지역 고객 리뷰 분석</a:t>
            </a: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총 주문 수는 많지만 리뷰 평균 점수는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3.87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로 낮음</a:t>
            </a: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평균 점수 이하 주문 비율은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28.8% (4,096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건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)</a:t>
            </a:r>
            <a:endParaRPr lang="ko-KR" altLang="en-US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이들의 평균 배송 소요일은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22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일로 길게 소요</a:t>
            </a: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endParaRPr lang="ko-KR" altLang="en-US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b="1" dirty="0">
                <a:latin typeface="Nanum Square" panose="020B0600000101010101" charset="-127"/>
                <a:ea typeface="Nanum Square" panose="020B0600000101010101" charset="-127"/>
              </a:rPr>
              <a:t>👉 배송 리드타임 단축이 고객 만족도 개선의 핵심 과제</a:t>
            </a:r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DDE26567-5314-C7D0-E75A-F518E551D726}"/>
              </a:ext>
            </a:extLst>
          </p:cNvPr>
          <p:cNvSpPr/>
          <p:nvPr/>
        </p:nvSpPr>
        <p:spPr>
          <a:xfrm>
            <a:off x="10133881" y="5442490"/>
            <a:ext cx="7011119" cy="3739610"/>
          </a:xfrm>
          <a:custGeom>
            <a:avLst/>
            <a:gdLst/>
            <a:ahLst/>
            <a:cxnLst/>
            <a:rect l="l" t="t" r="r" b="b"/>
            <a:pathLst>
              <a:path w="3531442" h="1169230">
                <a:moveTo>
                  <a:pt x="15590" y="0"/>
                </a:moveTo>
                <a:lnTo>
                  <a:pt x="3515852" y="0"/>
                </a:lnTo>
                <a:cubicBezTo>
                  <a:pt x="3519987" y="0"/>
                  <a:pt x="3523952" y="1642"/>
                  <a:pt x="3526876" y="4566"/>
                </a:cubicBezTo>
                <a:cubicBezTo>
                  <a:pt x="3529800" y="7490"/>
                  <a:pt x="3531442" y="11455"/>
                  <a:pt x="3531442" y="15590"/>
                </a:cubicBezTo>
                <a:lnTo>
                  <a:pt x="3531442" y="1153641"/>
                </a:lnTo>
                <a:cubicBezTo>
                  <a:pt x="3531442" y="1157776"/>
                  <a:pt x="3529800" y="1161741"/>
                  <a:pt x="3526876" y="1164664"/>
                </a:cubicBezTo>
                <a:cubicBezTo>
                  <a:pt x="3523952" y="1167588"/>
                  <a:pt x="3519987" y="1169230"/>
                  <a:pt x="3515852" y="1169230"/>
                </a:cubicBezTo>
                <a:lnTo>
                  <a:pt x="15590" y="1169230"/>
                </a:lnTo>
                <a:cubicBezTo>
                  <a:pt x="11455" y="1169230"/>
                  <a:pt x="7490" y="1167588"/>
                  <a:pt x="4566" y="1164664"/>
                </a:cubicBezTo>
                <a:cubicBezTo>
                  <a:pt x="1642" y="1161741"/>
                  <a:pt x="0" y="1157776"/>
                  <a:pt x="0" y="1153641"/>
                </a:cubicBezTo>
                <a:lnTo>
                  <a:pt x="0" y="15590"/>
                </a:lnTo>
                <a:cubicBezTo>
                  <a:pt x="0" y="11455"/>
                  <a:pt x="1642" y="7490"/>
                  <a:pt x="4566" y="4566"/>
                </a:cubicBezTo>
                <a:cubicBezTo>
                  <a:pt x="7490" y="1642"/>
                  <a:pt x="11455" y="0"/>
                  <a:pt x="15590" y="0"/>
                </a:cubicBezTo>
                <a:close/>
              </a:path>
            </a:pathLst>
          </a:custGeom>
          <a:solidFill>
            <a:srgbClr val="EAF3FF"/>
          </a:solidFill>
          <a:ln w="28575" cap="rnd">
            <a:solidFill>
              <a:schemeClr val="bg1"/>
            </a:solidFill>
            <a:prstDash val="dash"/>
            <a:round/>
          </a:ln>
        </p:spPr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ACD4A9-2657-B88A-A72A-4A3228324D5A}"/>
              </a:ext>
            </a:extLst>
          </p:cNvPr>
          <p:cNvSpPr txBox="1"/>
          <p:nvPr/>
        </p:nvSpPr>
        <p:spPr>
          <a:xfrm>
            <a:off x="10363200" y="5676900"/>
            <a:ext cx="6629400" cy="330859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342900" indent="-342900" algn="ctr">
              <a:buAutoNum type="arabicPeriod"/>
            </a:pPr>
            <a:r>
              <a:rPr lang="en-US" altLang="ko-KR" sz="1900" b="1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RJ </a:t>
            </a:r>
            <a:r>
              <a:rPr lang="ko-KR" altLang="en-US" sz="1900" b="1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지역 물류 개선 집중 필요 </a:t>
            </a:r>
            <a:endParaRPr lang="en-US" altLang="ko-KR" sz="1900" b="1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🛣️ 배송 경로 최적화</a:t>
            </a:r>
            <a:r>
              <a:rPr lang="en-US" altLang="ko-KR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🏢 </a:t>
            </a:r>
            <a:r>
              <a:rPr lang="ko-KR" altLang="en-US" sz="1900" b="0" i="0" dirty="0" err="1">
                <a:effectLst/>
                <a:latin typeface="Nanum Square" panose="020B0600000101010101" charset="-127"/>
                <a:ea typeface="Nanum Square" panose="020B0600000101010101" charset="-127"/>
              </a:rPr>
              <a:t>풀필먼트</a:t>
            </a:r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 센터 확충</a:t>
            </a:r>
            <a:r>
              <a:rPr lang="en-US" altLang="ko-KR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🚚 배송업체 조정 </a:t>
            </a:r>
            <a:endParaRPr lang="en-US" altLang="ko-KR" sz="1900" b="0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평균 배송 소요일 </a:t>
            </a:r>
            <a:r>
              <a:rPr lang="en-US" altLang="ko-KR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10</a:t>
            </a:r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일로 단축 시 → 리뷰 점수 </a:t>
            </a:r>
            <a:r>
              <a:rPr lang="en-US" altLang="ko-KR" sz="1900" b="1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1.5</a:t>
            </a:r>
            <a:r>
              <a:rPr lang="ko-KR" altLang="en-US" sz="1900" b="1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점 향상 </a:t>
            </a:r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가능 </a:t>
            </a:r>
            <a:endParaRPr lang="en-US" altLang="ko-KR" sz="1900" b="0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endParaRPr lang="en-US" altLang="ko-KR" sz="1900" b="0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en-US" altLang="ko-KR" sz="1900" b="1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2. </a:t>
            </a:r>
            <a:r>
              <a:rPr lang="ko-KR" altLang="en-US" sz="1900" b="1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고객 만족도 관리 </a:t>
            </a:r>
            <a:endParaRPr lang="en-US" altLang="ko-KR" sz="1900" b="1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📢 배송 지연 사전 안내</a:t>
            </a:r>
            <a:r>
              <a:rPr lang="en-US" altLang="ko-KR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🎁 보상 정책 적용 </a:t>
            </a:r>
            <a:endParaRPr lang="en-US" altLang="ko-KR" sz="1900" b="0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리뷰 점수 개선과 재구매율 증가 기대 </a:t>
            </a:r>
            <a:endParaRPr lang="en-US" altLang="ko-KR" sz="1900" b="0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endParaRPr lang="en-US" altLang="ko-KR" sz="1900" b="0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en-US" altLang="ko-KR" sz="1900" b="1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3. </a:t>
            </a:r>
            <a:r>
              <a:rPr lang="ko-KR" altLang="en-US" sz="1900" b="1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모니터링 </a:t>
            </a:r>
            <a:endParaRPr lang="en-US" altLang="ko-KR" sz="1900" b="1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📈 추후 </a:t>
            </a:r>
            <a:r>
              <a:rPr lang="en-US" altLang="ko-KR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RJ </a:t>
            </a:r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지역 배송 소요일과 리뷰 점수 추적 </a:t>
            </a:r>
            <a:endParaRPr lang="en-US" altLang="ko-KR" sz="1900" b="0" i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sz="1900" b="0" i="0" dirty="0">
                <a:effectLst/>
                <a:latin typeface="Nanum Square" panose="020B0600000101010101" charset="-127"/>
                <a:ea typeface="Nanum Square" panose="020B0600000101010101" charset="-127"/>
              </a:rPr>
              <a:t>개선 효과 확인 후 다른 지역으로 확대 가능</a:t>
            </a:r>
            <a:endParaRPr lang="ko-KR" altLang="en-US" sz="190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9" name="TextBox 9">
            <a:extLst>
              <a:ext uri="{FF2B5EF4-FFF2-40B4-BE49-F238E27FC236}">
                <a16:creationId xmlns:a16="http://schemas.microsoft.com/office/drawing/2014/main" id="{1B903AE8-8631-7C0F-AC23-F90F67CE512C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2-5.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특정 지역 집중 인사이트</a:t>
            </a:r>
            <a:endParaRPr lang="en-US" altLang="ko-KR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</p:spTree>
    <p:extLst>
      <p:ext uri="{BB962C8B-B14F-4D97-AF65-F5344CB8AC3E}">
        <p14:creationId xmlns:p14="http://schemas.microsoft.com/office/powerpoint/2010/main" val="3922111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80F1B2-B24A-A2D4-B7FB-FA3F9882E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B694462-3630-BE44-4BEC-95510D0476D8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5B892825-666B-0B45-BFB2-64AFE1D24A83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3BAFDA2-1429-2681-BB98-3210E7F61F53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F618420D-4A36-4931-80CA-8024E5EA4B3A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D5C8D2B1-5DC6-B620-22F9-B7E23A8C0716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1C56E0F-9F70-328C-185A-008B5B7B7484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1999C1DA-FF38-BDBE-36FA-E94E5BCCC2D5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F4A9C748-361D-087C-C45E-BC0D013AEF97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altLang="ko-KR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상품 카테고리별 판매 트렌드 분석</a:t>
            </a:r>
            <a:endParaRPr lang="en-US" altLang="ko-KR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77F15ADA-1505-68CE-0088-63056640A267}"/>
              </a:ext>
            </a:extLst>
          </p:cNvPr>
          <p:cNvGrpSpPr/>
          <p:nvPr/>
        </p:nvGrpSpPr>
        <p:grpSpPr>
          <a:xfrm>
            <a:off x="2439778" y="3162300"/>
            <a:ext cx="13408444" cy="6019800"/>
            <a:chOff x="0" y="0"/>
            <a:chExt cx="3531442" cy="116923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11A3F535-59A5-CAD3-F478-54C36F64318B}"/>
                </a:ext>
              </a:extLst>
            </p:cNvPr>
            <p:cNvSpPr/>
            <p:nvPr/>
          </p:nvSpPr>
          <p:spPr>
            <a:xfrm>
              <a:off x="0" y="0"/>
              <a:ext cx="3531442" cy="1169230"/>
            </a:xfrm>
            <a:custGeom>
              <a:avLst/>
              <a:gdLst/>
              <a:ahLst/>
              <a:cxnLst/>
              <a:rect l="l" t="t" r="r" b="b"/>
              <a:pathLst>
                <a:path w="3531442" h="1169230">
                  <a:moveTo>
                    <a:pt x="15590" y="0"/>
                  </a:moveTo>
                  <a:lnTo>
                    <a:pt x="3515852" y="0"/>
                  </a:lnTo>
                  <a:cubicBezTo>
                    <a:pt x="3519987" y="0"/>
                    <a:pt x="3523952" y="1642"/>
                    <a:pt x="3526876" y="4566"/>
                  </a:cubicBezTo>
                  <a:cubicBezTo>
                    <a:pt x="3529800" y="7490"/>
                    <a:pt x="3531442" y="11455"/>
                    <a:pt x="3531442" y="15590"/>
                  </a:cubicBezTo>
                  <a:lnTo>
                    <a:pt x="3531442" y="1153641"/>
                  </a:lnTo>
                  <a:cubicBezTo>
                    <a:pt x="3531442" y="1157776"/>
                    <a:pt x="3529800" y="1161741"/>
                    <a:pt x="3526876" y="1164664"/>
                  </a:cubicBezTo>
                  <a:cubicBezTo>
                    <a:pt x="3523952" y="1167588"/>
                    <a:pt x="3519987" y="1169230"/>
                    <a:pt x="3515852" y="1169230"/>
                  </a:cubicBezTo>
                  <a:lnTo>
                    <a:pt x="15590" y="1169230"/>
                  </a:lnTo>
                  <a:cubicBezTo>
                    <a:pt x="11455" y="1169230"/>
                    <a:pt x="7490" y="1167588"/>
                    <a:pt x="4566" y="1164664"/>
                  </a:cubicBezTo>
                  <a:cubicBezTo>
                    <a:pt x="1642" y="1161741"/>
                    <a:pt x="0" y="1157776"/>
                    <a:pt x="0" y="1153641"/>
                  </a:cubicBezTo>
                  <a:lnTo>
                    <a:pt x="0" y="15590"/>
                  </a:lnTo>
                  <a:cubicBezTo>
                    <a:pt x="0" y="11455"/>
                    <a:pt x="1642" y="7490"/>
                    <a:pt x="4566" y="4566"/>
                  </a:cubicBezTo>
                  <a:cubicBezTo>
                    <a:pt x="7490" y="1642"/>
                    <a:pt x="11455" y="0"/>
                    <a:pt x="15590" y="0"/>
                  </a:cubicBezTo>
                  <a:close/>
                </a:path>
              </a:pathLst>
            </a:custGeom>
            <a:solidFill>
              <a:srgbClr val="EAF3FF"/>
            </a:solidFill>
            <a:ln w="28575" cap="rnd">
              <a:solidFill>
                <a:srgbClr val="004AAD"/>
              </a:solidFill>
              <a:prstDash val="dash"/>
              <a:round/>
            </a:ln>
          </p:spPr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B233FF93-CB96-372B-4A77-CE0E9FEAF8F1}"/>
                </a:ext>
              </a:extLst>
            </p:cNvPr>
            <p:cNvSpPr txBox="1"/>
            <p:nvPr/>
          </p:nvSpPr>
          <p:spPr>
            <a:xfrm>
              <a:off x="0" y="-38100"/>
              <a:ext cx="3531442" cy="12073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sp>
        <p:nvSpPr>
          <p:cNvPr id="13" name="TextBox 13">
            <a:extLst>
              <a:ext uri="{FF2B5EF4-FFF2-40B4-BE49-F238E27FC236}">
                <a16:creationId xmlns:a16="http://schemas.microsoft.com/office/drawing/2014/main" id="{0CF136F7-74F5-63DD-9551-C91896169BD2}"/>
              </a:ext>
            </a:extLst>
          </p:cNvPr>
          <p:cNvSpPr txBox="1"/>
          <p:nvPr/>
        </p:nvSpPr>
        <p:spPr>
          <a:xfrm>
            <a:off x="4885350" y="3535194"/>
            <a:ext cx="8517301" cy="861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ko-KR" altLang="en-US" sz="2800" b="1" dirty="0">
                <a:latin typeface="Nanum Square" panose="020B0600000101010101" charset="-127"/>
                <a:ea typeface="Nanum Square" panose="020B0600000101010101" charset="-127"/>
              </a:rPr>
              <a:t>시간에 따른 상품 카테고리별 판매 트렌드를 분석</a:t>
            </a:r>
            <a:r>
              <a:rPr lang="en-US" altLang="ko-KR" sz="2800" b="1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sz="2800" b="1" dirty="0">
                <a:latin typeface="Nanum Square" panose="020B0600000101010101" charset="-127"/>
                <a:ea typeface="Nanum Square" panose="020B0600000101010101" charset="-127"/>
              </a:rPr>
              <a:t>향후 수요 예측과 재고 관리 전략 수립</a:t>
            </a:r>
            <a:endParaRPr lang="en-US" altLang="ko-KR" sz="28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652774F4-25A8-3FE6-1CE9-E23BBB1353B2}"/>
              </a:ext>
            </a:extLst>
          </p:cNvPr>
          <p:cNvSpPr txBox="1"/>
          <p:nvPr/>
        </p:nvSpPr>
        <p:spPr>
          <a:xfrm>
            <a:off x="3139080" y="4830594"/>
            <a:ext cx="12009839" cy="4585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ctr">
              <a:buAutoNum type="arabicPeriod"/>
            </a:pP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시간에 따른 상품 카테고리별 판매 트렌드 분석</a:t>
            </a:r>
          </a:p>
          <a:p>
            <a:pPr marL="285750" indent="-285750" algn="ctr">
              <a:buFontTx/>
              <a:buChar char="-"/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월별 주문 추이 막대그래프</a:t>
            </a: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en-US" altLang="ko-KR" sz="2400" dirty="0">
                <a:latin typeface="Nanum Square" panose="020B0600000101010101" charset="-127"/>
                <a:ea typeface="Nanum Square" panose="020B0600000101010101" charset="-127"/>
              </a:rPr>
              <a:t>2. Top 5 </a:t>
            </a: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카테고리 계절성 패턴 도출</a:t>
            </a:r>
            <a:endParaRPr lang="en-US" altLang="ko-KR" sz="2400" dirty="0">
              <a:latin typeface="Nanum Square" panose="020B0600000101010101" charset="-127"/>
              <a:ea typeface="Nanum Square" panose="020B0600000101010101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선 그래프</a:t>
            </a: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marL="342900" indent="-342900" algn="ctr">
              <a:buFontTx/>
              <a:buChar char="-"/>
            </a:pP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en-US" altLang="ko-KR" sz="2400" dirty="0">
                <a:latin typeface="Nanum Square" panose="020B0600000101010101" charset="-127"/>
                <a:ea typeface="Nanum Square" panose="020B0600000101010101" charset="-127"/>
              </a:rPr>
              <a:t>3. </a:t>
            </a: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주요 인사이트 도출</a:t>
            </a:r>
            <a:endParaRPr lang="en-US" altLang="ko-KR" sz="2400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endParaRPr lang="en-US" altLang="ko-KR" sz="2400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en-US" altLang="ko-KR" sz="2400" dirty="0">
                <a:latin typeface="Nanum Square" panose="020B0600000101010101" charset="-127"/>
                <a:ea typeface="Nanum Square" panose="020B0600000101010101" charset="-127"/>
              </a:rPr>
              <a:t>4. </a:t>
            </a: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카테고리의 월별 주문건수와 재고위험 파악</a:t>
            </a:r>
            <a:endParaRPr lang="en-US" altLang="ko-KR" sz="2400" dirty="0">
              <a:latin typeface="Nanum Square" panose="020B0600000101010101" charset="-127"/>
              <a:ea typeface="Nanum Square" panose="020B0600000101010101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그래프</a:t>
            </a: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marL="342900" indent="-342900" algn="ctr">
              <a:buFontTx/>
              <a:buChar char="-"/>
            </a:pP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en-US" altLang="ko-KR" sz="2400" dirty="0">
                <a:latin typeface="Nanum Square" panose="020B0600000101010101" charset="-127"/>
                <a:ea typeface="Nanum Square" panose="020B0600000101010101" charset="-127"/>
              </a:rPr>
              <a:t>5. </a:t>
            </a: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재고 관리 전략 수립</a:t>
            </a:r>
            <a:endParaRPr lang="en-US" altLang="ko-KR" sz="2400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endParaRPr lang="ko-KR" altLang="en-US" sz="2400" dirty="0">
              <a:latin typeface="Nanum Square" panose="020B0600000101010101" charset="-127"/>
              <a:ea typeface="Nanum Square" panose="020B0600000101010101" charset="-127"/>
            </a:endParaRPr>
          </a:p>
          <a:p>
            <a:pPr marL="457200" lvl="0" indent="-457200" algn="ctr">
              <a:spcBef>
                <a:spcPct val="0"/>
              </a:spcBef>
              <a:buAutoNum type="arabicPeriod"/>
            </a:pPr>
            <a:endParaRPr lang="en-US" sz="2199" u="none" strike="noStrike" spc="-65" dirty="0">
              <a:solidFill>
                <a:srgbClr val="000000"/>
              </a:solidFill>
              <a:latin typeface="Nanum Square" panose="020B0600000101010101" charset="-127"/>
              <a:ea typeface="Nanum Square" panose="020B0600000101010101" charset="-127"/>
              <a:cs typeface="Nanum Square"/>
              <a:sym typeface="Nanum Square"/>
            </a:endParaRPr>
          </a:p>
        </p:txBody>
      </p:sp>
    </p:spTree>
    <p:extLst>
      <p:ext uri="{BB962C8B-B14F-4D97-AF65-F5344CB8AC3E}">
        <p14:creationId xmlns:p14="http://schemas.microsoft.com/office/powerpoint/2010/main" val="1247054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706D90-E927-91F1-5921-B12169B84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">
            <a:extLst>
              <a:ext uri="{FF2B5EF4-FFF2-40B4-BE49-F238E27FC236}">
                <a16:creationId xmlns:a16="http://schemas.microsoft.com/office/drawing/2014/main" id="{D7C51967-1D7D-4BF5-DAFC-2AC249283A25}"/>
              </a:ext>
            </a:extLst>
          </p:cNvPr>
          <p:cNvGrpSpPr/>
          <p:nvPr/>
        </p:nvGrpSpPr>
        <p:grpSpPr>
          <a:xfrm>
            <a:off x="807762" y="763307"/>
            <a:ext cx="16672477" cy="9344356"/>
            <a:chOff x="0" y="0"/>
            <a:chExt cx="22229969" cy="12459142"/>
          </a:xfrm>
        </p:grpSpPr>
        <p:sp>
          <p:nvSpPr>
            <p:cNvPr id="25" name="Freeform 3">
              <a:extLst>
                <a:ext uri="{FF2B5EF4-FFF2-40B4-BE49-F238E27FC236}">
                  <a16:creationId xmlns:a16="http://schemas.microsoft.com/office/drawing/2014/main" id="{12196C75-775A-3B1F-B24E-514C58E6EDE1}"/>
                </a:ext>
              </a:extLst>
            </p:cNvPr>
            <p:cNvSpPr/>
            <p:nvPr/>
          </p:nvSpPr>
          <p:spPr>
            <a:xfrm>
              <a:off x="0" y="8681839"/>
              <a:ext cx="21640800" cy="3777303"/>
            </a:xfrm>
            <a:custGeom>
              <a:avLst/>
              <a:gdLst/>
              <a:ahLst/>
              <a:cxnLst/>
              <a:rect l="l" t="t" r="r" b="b"/>
              <a:pathLst>
                <a:path w="21640800" h="3777303">
                  <a:moveTo>
                    <a:pt x="0" y="0"/>
                  </a:moveTo>
                  <a:lnTo>
                    <a:pt x="21640800" y="0"/>
                  </a:lnTo>
                  <a:lnTo>
                    <a:pt x="21640800" y="3777303"/>
                  </a:lnTo>
                  <a:lnTo>
                    <a:pt x="0" y="37773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26" name="Group 4">
              <a:extLst>
                <a:ext uri="{FF2B5EF4-FFF2-40B4-BE49-F238E27FC236}">
                  <a16:creationId xmlns:a16="http://schemas.microsoft.com/office/drawing/2014/main" id="{FCE1BA6A-76CA-11AA-4BAC-73F080BBAD4A}"/>
                </a:ext>
              </a:extLst>
            </p:cNvPr>
            <p:cNvGrpSpPr/>
            <p:nvPr/>
          </p:nvGrpSpPr>
          <p:grpSpPr>
            <a:xfrm>
              <a:off x="0" y="0"/>
              <a:ext cx="22229969" cy="11680514"/>
              <a:chOff x="0" y="0"/>
              <a:chExt cx="4391105" cy="2307262"/>
            </a:xfrm>
          </p:grpSpPr>
          <p:sp>
            <p:nvSpPr>
              <p:cNvPr id="27" name="Freeform 5">
                <a:extLst>
                  <a:ext uri="{FF2B5EF4-FFF2-40B4-BE49-F238E27FC236}">
                    <a16:creationId xmlns:a16="http://schemas.microsoft.com/office/drawing/2014/main" id="{A945C99D-2F9C-273E-4EFA-0DE31C0E9214}"/>
                  </a:ext>
                </a:extLst>
              </p:cNvPr>
              <p:cNvSpPr/>
              <p:nvPr/>
            </p:nvSpPr>
            <p:spPr>
              <a:xfrm>
                <a:off x="0" y="0"/>
                <a:ext cx="4391105" cy="2307262"/>
              </a:xfrm>
              <a:custGeom>
                <a:avLst/>
                <a:gdLst/>
                <a:ahLst/>
                <a:cxnLst/>
                <a:rect l="l" t="t" r="r" b="b"/>
                <a:pathLst>
                  <a:path w="4391105" h="2307262">
                    <a:moveTo>
                      <a:pt x="0" y="0"/>
                    </a:moveTo>
                    <a:lnTo>
                      <a:pt x="4391105" y="0"/>
                    </a:lnTo>
                    <a:lnTo>
                      <a:pt x="4391105" y="2307262"/>
                    </a:lnTo>
                    <a:lnTo>
                      <a:pt x="0" y="230726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" name="TextBox 6">
                <a:extLst>
                  <a:ext uri="{FF2B5EF4-FFF2-40B4-BE49-F238E27FC236}">
                    <a16:creationId xmlns:a16="http://schemas.microsoft.com/office/drawing/2014/main" id="{CEEE15C6-2DF4-1814-8084-2306F730315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391105" cy="23453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pic>
        <p:nvPicPr>
          <p:cNvPr id="30" name="그림 29" descr="텍스트, 폰트, 스크린샷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F672A0A-7401-41EA-12A9-601B279CC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552700"/>
            <a:ext cx="16230600" cy="505039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BA1A9C1-7585-077A-EA22-C902154CFFF4}"/>
              </a:ext>
            </a:extLst>
          </p:cNvPr>
          <p:cNvSpPr txBox="1"/>
          <p:nvPr/>
        </p:nvSpPr>
        <p:spPr>
          <a:xfrm>
            <a:off x="12344400" y="7274686"/>
            <a:ext cx="5029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+mj-ea"/>
                <a:ea typeface="+mj-ea"/>
              </a:rPr>
              <a:t>우리와 함께 가면</a:t>
            </a:r>
            <a:r>
              <a:rPr lang="en-US" altLang="ko-KR" sz="1600" dirty="0">
                <a:solidFill>
                  <a:schemeClr val="bg1"/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+mj-ea"/>
                <a:ea typeface="+mj-ea"/>
              </a:rPr>
              <a:t>당신은 더 많은 것을 할 수 있어요</a:t>
            </a:r>
          </a:p>
        </p:txBody>
      </p:sp>
    </p:spTree>
    <p:extLst>
      <p:ext uri="{BB962C8B-B14F-4D97-AF65-F5344CB8AC3E}">
        <p14:creationId xmlns:p14="http://schemas.microsoft.com/office/powerpoint/2010/main" val="3348497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B60CF5-2DEB-1382-42D6-702355E1A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9B7E481-8DE7-5727-E16F-8A8DEA310A9F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59CA2A42-97E4-089B-269C-EB3710244550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C0F1E35A-47EB-2872-8B2C-822FF49BBD00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524C58B9-5BBE-135D-8D3E-2B42B30A9F87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75213E0C-879D-C30B-67A7-B1B96E9FA9E5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A8A5BFA-1685-2E3A-57A6-4A3F009DBDCB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D95EF8EE-1E4F-268E-DFDF-AFFE2109676D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C18EE85C-252B-315E-2A93-D3F0320B78E9}"/>
              </a:ext>
            </a:extLst>
          </p:cNvPr>
          <p:cNvSpPr txBox="1"/>
          <p:nvPr/>
        </p:nvSpPr>
        <p:spPr>
          <a:xfrm>
            <a:off x="3059937" y="1560373"/>
            <a:ext cx="1172625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3-1. </a:t>
            </a:r>
            <a:r>
              <a:rPr lang="ko-KR" altLang="en-US" sz="4000" dirty="0">
                <a:latin typeface="각진펜 Bold" panose="020B0600000101010101" charset="-127"/>
                <a:ea typeface="각진펜 Bold" panose="020B0600000101010101" charset="-127"/>
              </a:rPr>
              <a:t>상품 카테고리별 판매 트렌드 분석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8A272C77-ACB5-C2B6-EC0D-8CDBB2A98E41}"/>
              </a:ext>
            </a:extLst>
          </p:cNvPr>
          <p:cNvSpPr txBox="1"/>
          <p:nvPr/>
        </p:nvSpPr>
        <p:spPr>
          <a:xfrm>
            <a:off x="10896600" y="4320835"/>
            <a:ext cx="6400800" cy="23698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200" b="1" dirty="0">
                <a:latin typeface="Nanum Square" panose="020B0600000101010101" charset="-127"/>
                <a:ea typeface="Nanum Square" panose="020B0600000101010101" charset="-127"/>
              </a:rPr>
              <a:t>2</a:t>
            </a:r>
            <a:r>
              <a:rPr lang="ko-KR" altLang="en-US" sz="2200" b="1" dirty="0">
                <a:latin typeface="Nanum Square" panose="020B0600000101010101" charset="-127"/>
                <a:ea typeface="Nanum Square" panose="020B0600000101010101" charset="-127"/>
              </a:rPr>
              <a:t>년간 주문량 추이</a:t>
            </a:r>
            <a:endParaRPr lang="en-US" altLang="ko-KR" sz="22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ko-KR" altLang="en-US" sz="2200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sz="2200" dirty="0">
                <a:latin typeface="Nanum Square" panose="020B0600000101010101" charset="-127"/>
                <a:ea typeface="Nanum Square" panose="020B0600000101010101" charset="-127"/>
              </a:rPr>
              <a:t>전반적으로 꾸준한 성장세를 보임</a:t>
            </a:r>
          </a:p>
          <a:p>
            <a:r>
              <a:rPr lang="ko-KR" altLang="en-US" sz="2200" dirty="0">
                <a:latin typeface="Nanum Square" panose="020B0600000101010101" charset="-127"/>
                <a:ea typeface="Nanum Square" panose="020B0600000101010101" charset="-127"/>
              </a:rPr>
              <a:t>다만 마지막 구간에서 소폭 감소 → 계절적 요인</a:t>
            </a:r>
            <a:r>
              <a:rPr lang="en-US" altLang="ko-KR" sz="2200" dirty="0"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sz="2200" dirty="0">
                <a:latin typeface="Nanum Square" panose="020B0600000101010101" charset="-127"/>
                <a:ea typeface="Nanum Square" panose="020B0600000101010101" charset="-127"/>
              </a:rPr>
              <a:t>시장 포화 가능성 시사</a:t>
            </a:r>
            <a:endParaRPr lang="en-US" altLang="ko-KR" sz="2200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ko-KR" altLang="en-US" sz="2200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sz="2200" b="1" dirty="0">
                <a:latin typeface="Nanum Square" panose="020B0600000101010101" charset="-127"/>
                <a:ea typeface="Nanum Square" panose="020B0600000101010101" charset="-127"/>
              </a:rPr>
              <a:t>👉 지속적 성장 유지 전략 필요</a:t>
            </a: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30EFF8CA-BB9D-45C3-54DC-5ABDEA757811}"/>
              </a:ext>
            </a:extLst>
          </p:cNvPr>
          <p:cNvSpPr/>
          <p:nvPr/>
        </p:nvSpPr>
        <p:spPr>
          <a:xfrm>
            <a:off x="8923062" y="7830619"/>
            <a:ext cx="538111" cy="516587"/>
          </a:xfrm>
          <a:custGeom>
            <a:avLst/>
            <a:gdLst/>
            <a:ahLst/>
            <a:cxnLst/>
            <a:rect l="l" t="t" r="r" b="b"/>
            <a:pathLst>
              <a:path w="538111" h="516587">
                <a:moveTo>
                  <a:pt x="0" y="0"/>
                </a:moveTo>
                <a:lnTo>
                  <a:pt x="538110" y="0"/>
                </a:lnTo>
                <a:lnTo>
                  <a:pt x="538110" y="516587"/>
                </a:lnTo>
                <a:lnTo>
                  <a:pt x="0" y="5165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18" name="그림 17" descr="스크린샷, 텍스트, 그래프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103D35D-4934-A158-9378-CC2476C6CF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162300"/>
            <a:ext cx="9052578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595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D410EA-37FC-50BB-80D9-4B9F0C684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586095E-4BFE-A0A2-24FA-7783CA975AE7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8D6BAD08-619D-AFCA-7570-C62ECCD31418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ECCC76B-216C-17A7-8C11-DDF51C7217F0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6F4D284F-C7A2-831F-BA58-0D3F6C14C2E7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E261DC6F-DD38-FF5F-747F-07740F1543E6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5CDC381-12A1-9658-D422-9C0506234B67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788DFDB4-A6E9-D6FE-B913-0A0301BA45BD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8B3712D5-EE4E-5734-A3D3-9398CB6F85D3}"/>
              </a:ext>
            </a:extLst>
          </p:cNvPr>
          <p:cNvSpPr txBox="1"/>
          <p:nvPr/>
        </p:nvSpPr>
        <p:spPr>
          <a:xfrm>
            <a:off x="3059937" y="1560373"/>
            <a:ext cx="1172625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4000" dirty="0">
                <a:latin typeface="각진펜 Bold" panose="020B0600000101010101" charset="-127"/>
                <a:ea typeface="각진펜 Bold" panose="020B0600000101010101" charset="-127"/>
              </a:rPr>
              <a:t>3-2. Top 5 </a:t>
            </a:r>
            <a:r>
              <a:rPr lang="ko-KR" altLang="en-US" sz="4000" dirty="0">
                <a:latin typeface="각진펜 Bold" panose="020B0600000101010101" charset="-127"/>
                <a:ea typeface="각진펜 Bold" panose="020B0600000101010101" charset="-127"/>
              </a:rPr>
              <a:t>카테고리 계절성 패턴 도출</a:t>
            </a:r>
            <a:endParaRPr lang="en-US" altLang="ko-KR" sz="4000" dirty="0"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380AD63-971F-05F6-B9A2-8B3D85A40E06}"/>
              </a:ext>
            </a:extLst>
          </p:cNvPr>
          <p:cNvSpPr txBox="1"/>
          <p:nvPr/>
        </p:nvSpPr>
        <p:spPr>
          <a:xfrm>
            <a:off x="12828641" y="3488798"/>
            <a:ext cx="4280004" cy="48013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ko-KR" altLang="en-US" sz="2000" dirty="0"/>
              <a:t>🔥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11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월 모든 카테고리에서 매출 급증</a:t>
            </a:r>
            <a:endParaRPr lang="en-US" altLang="ko-KR" sz="20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en-US" altLang="ko-KR" sz="20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- 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브라질의 주요 쇼핑 시즌</a:t>
            </a:r>
            <a:endParaRPr lang="en-US" altLang="ko-KR" sz="20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en-US" altLang="ko-KR" sz="2000" b="1" dirty="0">
                <a:solidFill>
                  <a:schemeClr val="tx2"/>
                </a:solidFill>
                <a:latin typeface="Nanum Square" panose="020B0600000101010101" charset="-127"/>
                <a:ea typeface="Nanum Square" panose="020B0600000101010101" charset="-127"/>
              </a:rPr>
              <a:t>- '</a:t>
            </a:r>
            <a:r>
              <a:rPr lang="en-US" altLang="ko-KR" sz="2000" b="1" dirty="0" err="1">
                <a:solidFill>
                  <a:schemeClr val="tx2"/>
                </a:solidFill>
                <a:latin typeface="Nanum Square" panose="020B0600000101010101" charset="-127"/>
                <a:ea typeface="Nanum Square" panose="020B0600000101010101" charset="-127"/>
              </a:rPr>
              <a:t>bed_bath_table</a:t>
            </a:r>
            <a:r>
              <a:rPr lang="en-US" altLang="ko-KR" sz="2000" b="1" dirty="0">
                <a:solidFill>
                  <a:schemeClr val="tx2"/>
                </a:solidFill>
                <a:latin typeface="Nanum Square" panose="020B0600000101010101" charset="-127"/>
                <a:ea typeface="Nanum Square" panose="020B0600000101010101" charset="-127"/>
              </a:rPr>
              <a:t>', </a:t>
            </a:r>
            <a:r>
              <a:rPr lang="en-US" altLang="ko-KR" sz="2000" b="1" dirty="0">
                <a:solidFill>
                  <a:srgbClr val="C00000"/>
                </a:solidFill>
                <a:latin typeface="Nanum Square" panose="020B0600000101010101" charset="-127"/>
                <a:ea typeface="Nanum Square" panose="020B0600000101010101" charset="-127"/>
              </a:rPr>
              <a:t>'</a:t>
            </a:r>
            <a:r>
              <a:rPr lang="en-US" altLang="ko-KR" sz="2000" b="1" dirty="0" err="1">
                <a:solidFill>
                  <a:srgbClr val="C00000"/>
                </a:solidFill>
                <a:latin typeface="Nanum Square" panose="020B0600000101010101" charset="-127"/>
                <a:ea typeface="Nanum Square" panose="020B0600000101010101" charset="-127"/>
              </a:rPr>
              <a:t>furniture_decor</a:t>
            </a:r>
            <a:r>
              <a:rPr lang="en-US" altLang="ko-KR" sz="2000" b="1" dirty="0">
                <a:solidFill>
                  <a:srgbClr val="C00000"/>
                </a:solidFill>
                <a:latin typeface="Nanum Square" panose="020B0600000101010101" charset="-127"/>
                <a:ea typeface="Nanum Square" panose="020B0600000101010101" charset="-127"/>
              </a:rPr>
              <a:t>' 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카테고리가 특히 증가</a:t>
            </a:r>
            <a:endParaRPr lang="en-US" altLang="ko-KR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en-US" altLang="ko-KR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ko-KR" altLang="en-US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ko-KR" altLang="en-US" sz="2000" dirty="0"/>
              <a:t>💻</a:t>
            </a:r>
            <a:r>
              <a:rPr lang="en-US" altLang="ko-KR" sz="2000" b="1" dirty="0">
                <a:latin typeface="Nanum Square" panose="020B0600000101010101" charset="-127"/>
                <a:ea typeface="Nanum Square" panose="020B0600000101010101" charset="-127"/>
              </a:rPr>
              <a:t>2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월 </a:t>
            </a:r>
            <a:r>
              <a:rPr lang="en-US" altLang="ko-KR" sz="2000" b="1" dirty="0">
                <a:solidFill>
                  <a:schemeClr val="accent4"/>
                </a:solidFill>
                <a:latin typeface="Nanum Square" panose="020B0600000101010101" charset="-127"/>
                <a:ea typeface="Nanum Square" panose="020B0600000101010101" charset="-127"/>
              </a:rPr>
              <a:t>‘</a:t>
            </a:r>
            <a:r>
              <a:rPr lang="en-US" altLang="ko-KR" sz="2000" b="1" dirty="0" err="1">
                <a:solidFill>
                  <a:schemeClr val="accent4"/>
                </a:solidFill>
                <a:latin typeface="Nanum Square" panose="020B0600000101010101" charset="-127"/>
                <a:ea typeface="Nanum Square" panose="020B0600000101010101" charset="-127"/>
              </a:rPr>
              <a:t>computers_accessories</a:t>
            </a:r>
            <a:r>
              <a:rPr lang="en-US" altLang="ko-KR" sz="2000" b="1" dirty="0">
                <a:solidFill>
                  <a:schemeClr val="accent4"/>
                </a:solidFill>
                <a:latin typeface="Nanum Square" panose="020B0600000101010101" charset="-127"/>
                <a:ea typeface="Nanum Square" panose="020B0600000101010101" charset="-127"/>
              </a:rPr>
              <a:t>’</a:t>
            </a:r>
          </a:p>
          <a:p>
            <a:endParaRPr lang="en-US" altLang="ko-KR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- 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급증 이유 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-&gt; 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학사 일정과 관련</a:t>
            </a:r>
            <a:endParaRPr lang="en-US" altLang="ko-KR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en-US" sz="2400" u="none" strike="noStrike" spc="-65" dirty="0">
              <a:solidFill>
                <a:srgbClr val="000000"/>
              </a:solidFill>
              <a:latin typeface="Nanum Square" panose="020B0600000101010101" charset="-127"/>
              <a:ea typeface="Nanum Square" panose="020B0600000101010101" charset="-127"/>
              <a:cs typeface="Nanum Square"/>
              <a:sym typeface="Nanum Square"/>
            </a:endParaRPr>
          </a:p>
          <a:p>
            <a:endParaRPr lang="en-US" sz="2400" u="none" strike="noStrike" spc="-65" dirty="0">
              <a:solidFill>
                <a:srgbClr val="000000"/>
              </a:solidFill>
              <a:latin typeface="Nanum Square" panose="020B0600000101010101" charset="-127"/>
              <a:ea typeface="Nanum Square" panose="020B0600000101010101" charset="-127"/>
              <a:cs typeface="Nanum Square"/>
              <a:sym typeface="Nanum Square"/>
            </a:endParaRPr>
          </a:p>
          <a:p>
            <a:r>
              <a:rPr lang="ko-KR" altLang="en-US" sz="2400" dirty="0"/>
              <a:t>💄</a:t>
            </a:r>
            <a:r>
              <a:rPr lang="en-US" sz="2400" b="1" spc="-65" dirty="0">
                <a:solidFill>
                  <a:schemeClr val="accent6"/>
                </a:solidFill>
                <a:latin typeface="Nanum Square" panose="020B0600000101010101" charset="-127"/>
                <a:ea typeface="Nanum Square" panose="020B0600000101010101" charset="-127"/>
                <a:cs typeface="Nanum Square"/>
                <a:sym typeface="Nanum Square"/>
              </a:rPr>
              <a:t>‘</a:t>
            </a:r>
            <a:r>
              <a:rPr lang="en-US" altLang="ko-KR" sz="2000" b="1" dirty="0" err="1">
                <a:solidFill>
                  <a:schemeClr val="accent6"/>
                </a:solidFill>
                <a:latin typeface="Nanum Square" panose="020B0600000101010101" charset="-127"/>
                <a:ea typeface="Nanum Square" panose="020B0600000101010101" charset="-127"/>
              </a:rPr>
              <a:t>health_beauty</a:t>
            </a:r>
            <a:r>
              <a:rPr lang="en-US" altLang="ko-KR" sz="2000" b="1" dirty="0">
                <a:solidFill>
                  <a:schemeClr val="accent6"/>
                </a:solidFill>
                <a:latin typeface="Nanum Square" panose="020B0600000101010101" charset="-127"/>
                <a:ea typeface="Nanum Square" panose="020B0600000101010101" charset="-127"/>
              </a:rPr>
              <a:t>’</a:t>
            </a:r>
            <a:r>
              <a:rPr lang="ko-KR" altLang="en-US" sz="2000" b="1" dirty="0">
                <a:latin typeface="Nanum Square" panose="020B0600000101010101" charset="-127"/>
                <a:ea typeface="Nanum Square" panose="020B0600000101010101" charset="-127"/>
              </a:rPr>
              <a:t> 꾸준히 증가</a:t>
            </a:r>
            <a:endParaRPr lang="en-US" altLang="ko-KR" sz="20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endParaRPr lang="en-US" altLang="ko-KR" sz="2000" dirty="0">
              <a:latin typeface="Nanum Square" panose="020B0600000101010101" charset="-127"/>
              <a:ea typeface="Nanum Square" panose="020B0600000101010101" charset="-127"/>
            </a:endParaRPr>
          </a:p>
          <a:p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- 6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월 판매 급증</a:t>
            </a:r>
          </a:p>
        </p:txBody>
      </p:sp>
      <p:pic>
        <p:nvPicPr>
          <p:cNvPr id="18" name="그림 17" descr="도표, 라인, 텍스트, 그래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D039414-D879-891E-8DFE-3C5503527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3009900"/>
            <a:ext cx="11466447" cy="620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163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E4DFC8-7114-D1B1-0744-5F67C13FE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198131C-7BBC-CABA-908B-5C12B87E9E63}"/>
              </a:ext>
            </a:extLst>
          </p:cNvPr>
          <p:cNvSpPr/>
          <p:nvPr/>
        </p:nvSpPr>
        <p:spPr>
          <a:xfrm>
            <a:off x="807762" y="6909468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34E764E-4410-9C5E-3D1B-DE6493A76B8C}"/>
              </a:ext>
            </a:extLst>
          </p:cNvPr>
          <p:cNvGrpSpPr/>
          <p:nvPr/>
        </p:nvGrpSpPr>
        <p:grpSpPr>
          <a:xfrm>
            <a:off x="807761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896DD339-6545-2F60-34ED-1DDE1E198E9B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74C541CA-C73B-C67F-652A-C71E6D45045E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1FC8E29E-12F3-A4F7-A17F-B22681D58BCD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02ECE5F-2D89-5CFD-4ECD-96BCA4B55688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63323ACE-100D-D86A-33E8-214685979065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48C9857B-2F54-C8EE-E225-0F5323229AC3}"/>
              </a:ext>
            </a:extLst>
          </p:cNvPr>
          <p:cNvSpPr txBox="1"/>
          <p:nvPr/>
        </p:nvSpPr>
        <p:spPr>
          <a:xfrm>
            <a:off x="3059937" y="1560373"/>
            <a:ext cx="1172625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3-3.</a:t>
            </a:r>
            <a:r>
              <a:rPr lang="en-US" altLang="ko-KR" sz="4000" dirty="0">
                <a:latin typeface="각진펜 Bold" panose="020B0600000101010101" charset="-127"/>
                <a:ea typeface="각진펜 Bold" panose="020B0600000101010101" charset="-127"/>
              </a:rPr>
              <a:t> </a:t>
            </a:r>
            <a:r>
              <a:rPr lang="ko-KR" altLang="en-US" sz="4000" dirty="0">
                <a:latin typeface="각진펜 Bold" panose="020B0600000101010101" charset="-127"/>
                <a:ea typeface="각진펜 Bold" panose="020B0600000101010101" charset="-127"/>
              </a:rPr>
              <a:t>주요 인사이트 도출</a:t>
            </a:r>
            <a:endParaRPr lang="en-US" altLang="ko-KR" sz="4000" dirty="0">
              <a:latin typeface="각진펜 Bold" panose="020B0600000101010101" charset="-127"/>
              <a:ea typeface="각진펜 Bold" panose="020B0600000101010101" charset="-127"/>
            </a:endParaRPr>
          </a:p>
        </p:txBody>
      </p:sp>
      <p:pic>
        <p:nvPicPr>
          <p:cNvPr id="18" name="그림 17" descr="장면, 사람, 의류, 군중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C5F31E7-F9E3-CA43-253E-35A2A22CDD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939195"/>
            <a:ext cx="5181600" cy="3439287"/>
          </a:xfrm>
          <a:prstGeom prst="rect">
            <a:avLst/>
          </a:prstGeom>
        </p:spPr>
      </p:pic>
      <p:pic>
        <p:nvPicPr>
          <p:cNvPr id="20" name="그림 19" descr="텍스트, 로고, 폰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7E5BA67-C81A-CCC5-4072-5785579DB1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2933700"/>
            <a:ext cx="4876800" cy="3368582"/>
          </a:xfrm>
          <a:prstGeom prst="rect">
            <a:avLst/>
          </a:prstGeom>
        </p:spPr>
      </p:pic>
      <p:sp>
        <p:nvSpPr>
          <p:cNvPr id="21" name="AutoShape 23">
            <a:extLst>
              <a:ext uri="{FF2B5EF4-FFF2-40B4-BE49-F238E27FC236}">
                <a16:creationId xmlns:a16="http://schemas.microsoft.com/office/drawing/2014/main" id="{EF880015-EFAE-82B5-DAA1-935E786F14D0}"/>
              </a:ext>
            </a:extLst>
          </p:cNvPr>
          <p:cNvSpPr/>
          <p:nvPr/>
        </p:nvSpPr>
        <p:spPr>
          <a:xfrm>
            <a:off x="2422311" y="7114803"/>
            <a:ext cx="2647128" cy="0"/>
          </a:xfrm>
          <a:prstGeom prst="line">
            <a:avLst/>
          </a:prstGeom>
          <a:ln w="190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4">
            <a:extLst>
              <a:ext uri="{FF2B5EF4-FFF2-40B4-BE49-F238E27FC236}">
                <a16:creationId xmlns:a16="http://schemas.microsoft.com/office/drawing/2014/main" id="{C726B37F-443A-310E-CF05-E86FE3606E9A}"/>
              </a:ext>
            </a:extLst>
          </p:cNvPr>
          <p:cNvSpPr/>
          <p:nvPr/>
        </p:nvSpPr>
        <p:spPr>
          <a:xfrm>
            <a:off x="7924800" y="7200900"/>
            <a:ext cx="2647128" cy="0"/>
          </a:xfrm>
          <a:prstGeom prst="line">
            <a:avLst/>
          </a:prstGeom>
          <a:ln w="190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5">
            <a:extLst>
              <a:ext uri="{FF2B5EF4-FFF2-40B4-BE49-F238E27FC236}">
                <a16:creationId xmlns:a16="http://schemas.microsoft.com/office/drawing/2014/main" id="{96BBD4CD-4CC6-23C0-44A4-E56C355B4B4B}"/>
              </a:ext>
            </a:extLst>
          </p:cNvPr>
          <p:cNvSpPr/>
          <p:nvPr/>
        </p:nvSpPr>
        <p:spPr>
          <a:xfrm>
            <a:off x="13447162" y="7279870"/>
            <a:ext cx="2647128" cy="0"/>
          </a:xfrm>
          <a:prstGeom prst="line">
            <a:avLst/>
          </a:prstGeom>
          <a:ln w="190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TextBox 33">
            <a:extLst>
              <a:ext uri="{FF2B5EF4-FFF2-40B4-BE49-F238E27FC236}">
                <a16:creationId xmlns:a16="http://schemas.microsoft.com/office/drawing/2014/main" id="{E66BD5C3-C07A-FAA3-4E15-B800F9D887C3}"/>
              </a:ext>
            </a:extLst>
          </p:cNvPr>
          <p:cNvSpPr txBox="1"/>
          <p:nvPr/>
        </p:nvSpPr>
        <p:spPr>
          <a:xfrm>
            <a:off x="2511730" y="6629378"/>
            <a:ext cx="246829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Black</a:t>
            </a:r>
            <a:r>
              <a:rPr lang="ko-KR" altLang="en-US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altLang="ko-KR" sz="20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Friday</a:t>
            </a:r>
            <a:endParaRPr lang="en-US" sz="20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25" name="TextBox 34">
            <a:extLst>
              <a:ext uri="{FF2B5EF4-FFF2-40B4-BE49-F238E27FC236}">
                <a16:creationId xmlns:a16="http://schemas.microsoft.com/office/drawing/2014/main" id="{A46910F0-50E2-16CB-861D-F394E02030E5}"/>
              </a:ext>
            </a:extLst>
          </p:cNvPr>
          <p:cNvSpPr txBox="1"/>
          <p:nvPr/>
        </p:nvSpPr>
        <p:spPr>
          <a:xfrm>
            <a:off x="7743092" y="6794445"/>
            <a:ext cx="3153508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dirty="0">
                <a:latin typeface="각진펜 Bold" panose="020B0600000101010101" charset="-127"/>
                <a:ea typeface="각진펜 Bold" panose="020B0600000101010101" charset="-127"/>
              </a:rPr>
              <a:t>Volta as Aulas (Back to School)</a:t>
            </a:r>
          </a:p>
        </p:txBody>
      </p:sp>
      <p:sp>
        <p:nvSpPr>
          <p:cNvPr id="26" name="TextBox 35">
            <a:extLst>
              <a:ext uri="{FF2B5EF4-FFF2-40B4-BE49-F238E27FC236}">
                <a16:creationId xmlns:a16="http://schemas.microsoft.com/office/drawing/2014/main" id="{DC23B5F2-06E3-3777-4629-6C398720A033}"/>
              </a:ext>
            </a:extLst>
          </p:cNvPr>
          <p:cNvSpPr txBox="1"/>
          <p:nvPr/>
        </p:nvSpPr>
        <p:spPr>
          <a:xfrm>
            <a:off x="13411200" y="6794445"/>
            <a:ext cx="2922619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dirty="0">
                <a:latin typeface="각진펜 Bold" panose="020B0600000101010101" charset="-127"/>
                <a:ea typeface="각진펜 Bold" panose="020B0600000101010101" charset="-127"/>
              </a:rPr>
              <a:t>Dia dos </a:t>
            </a:r>
            <a:r>
              <a:rPr lang="en-US" altLang="ko-KR" dirty="0" err="1">
                <a:latin typeface="각진펜 Bold" panose="020B0600000101010101" charset="-127"/>
                <a:ea typeface="각진펜 Bold" panose="020B0600000101010101" charset="-127"/>
              </a:rPr>
              <a:t>Namorados</a:t>
            </a:r>
            <a:r>
              <a:rPr lang="en-US" altLang="ko-KR" dirty="0">
                <a:latin typeface="각진펜 Bold" panose="020B0600000101010101" charset="-127"/>
                <a:ea typeface="각진펜 Bold" panose="020B0600000101010101" charset="-127"/>
              </a:rPr>
              <a:t> (</a:t>
            </a:r>
            <a:r>
              <a:rPr lang="ko-KR" altLang="en-US" dirty="0">
                <a:latin typeface="각진펜 Bold" panose="020B0600000101010101" charset="-127"/>
                <a:ea typeface="각진펜 Bold" panose="020B0600000101010101" charset="-127"/>
              </a:rPr>
              <a:t>연인의 날</a:t>
            </a:r>
            <a:r>
              <a:rPr lang="en-US" altLang="ko-KR" dirty="0">
                <a:latin typeface="각진펜 Bold" panose="020B0600000101010101" charset="-127"/>
                <a:ea typeface="각진펜 Bold" panose="020B0600000101010101" charset="-127"/>
              </a:rPr>
              <a:t>)</a:t>
            </a:r>
          </a:p>
        </p:txBody>
      </p:sp>
      <p:sp>
        <p:nvSpPr>
          <p:cNvPr id="27" name="TextBox 40">
            <a:extLst>
              <a:ext uri="{FF2B5EF4-FFF2-40B4-BE49-F238E27FC236}">
                <a16:creationId xmlns:a16="http://schemas.microsoft.com/office/drawing/2014/main" id="{35B54283-A577-B5DA-DC40-97B06EAFA7D9}"/>
              </a:ext>
            </a:extLst>
          </p:cNvPr>
          <p:cNvSpPr txBox="1"/>
          <p:nvPr/>
        </p:nvSpPr>
        <p:spPr>
          <a:xfrm>
            <a:off x="1447800" y="7339905"/>
            <a:ext cx="46482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브라질에서 연중 가장 큰 쇼핑 이벤트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. </a:t>
            </a: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단 하루가 아닌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'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Black November'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로 불리며 </a:t>
            </a: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한 달 내내 대규모 할인 행사가 진행</a:t>
            </a: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endParaRPr lang="ko-KR" altLang="en-US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평소에 가격이 부담스러웠던 가구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전자제품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그리고 침구 및 생활용품 구매하려는 경향</a:t>
            </a:r>
          </a:p>
        </p:txBody>
      </p:sp>
      <p:sp>
        <p:nvSpPr>
          <p:cNvPr id="28" name="TextBox 41">
            <a:extLst>
              <a:ext uri="{FF2B5EF4-FFF2-40B4-BE49-F238E27FC236}">
                <a16:creationId xmlns:a16="http://schemas.microsoft.com/office/drawing/2014/main" id="{0F109C88-F1D1-3581-EB7A-121D3E18C94F}"/>
              </a:ext>
            </a:extLst>
          </p:cNvPr>
          <p:cNvSpPr txBox="1"/>
          <p:nvPr/>
        </p:nvSpPr>
        <p:spPr>
          <a:xfrm>
            <a:off x="6736038" y="7429500"/>
            <a:ext cx="5303562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2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월에 시작되는 브라질의 </a:t>
            </a:r>
            <a:r>
              <a:rPr lang="ko-KR" altLang="en-US" dirty="0" err="1">
                <a:latin typeface="Nanum Square" panose="020B0600000101010101" charset="-127"/>
                <a:ea typeface="Nanum Square" panose="020B0600000101010101" charset="-127"/>
              </a:rPr>
              <a:t>새학기</a:t>
            </a:r>
            <a:b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</a:b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교육 환경이 디지털화되면서 노트북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태블릿 뿐만 아니라 키보드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마우스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헤드셋 등 관련 액세서리 수요 급증</a:t>
            </a: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유통업체들이 이 시기에 맞춰 </a:t>
            </a:r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할인 프로모션을 진행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 매출 급증 요인</a:t>
            </a:r>
          </a:p>
        </p:txBody>
      </p:sp>
      <p:sp>
        <p:nvSpPr>
          <p:cNvPr id="29" name="TextBox 42">
            <a:extLst>
              <a:ext uri="{FF2B5EF4-FFF2-40B4-BE49-F238E27FC236}">
                <a16:creationId xmlns:a16="http://schemas.microsoft.com/office/drawing/2014/main" id="{BB722E7C-3EE8-3FE9-3C39-6521358DDA4B}"/>
              </a:ext>
            </a:extLst>
          </p:cNvPr>
          <p:cNvSpPr txBox="1"/>
          <p:nvPr/>
        </p:nvSpPr>
        <p:spPr>
          <a:xfrm>
            <a:off x="12877800" y="7504972"/>
            <a:ext cx="41910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6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월 판매 급증의 핵심 원인</a:t>
            </a: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브라질의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'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밸런타인데이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'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인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'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연인들의 날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’</a:t>
            </a:r>
          </a:p>
          <a:p>
            <a:pPr algn="ctr"/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(6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월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12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일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)</a:t>
            </a:r>
          </a:p>
          <a:p>
            <a:pPr algn="ctr"/>
            <a:endParaRPr lang="en-US" altLang="ko-KR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/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주요 선물 품목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향수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화장품 세트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스킨케어 제품 등 </a:t>
            </a:r>
            <a:r>
              <a:rPr lang="ko-KR" altLang="en-US" dirty="0" err="1">
                <a:latin typeface="Nanum Square" panose="020B0600000101010101" charset="-127"/>
                <a:ea typeface="Nanum Square" panose="020B0600000101010101" charset="-127"/>
              </a:rPr>
              <a:t>헬스뷰티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 카테고리</a:t>
            </a:r>
          </a:p>
        </p:txBody>
      </p:sp>
      <p:pic>
        <p:nvPicPr>
          <p:cNvPr id="35" name="그림 34" descr="인간의 얼굴, 사람, 의류, 미소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7A4E09C-CC8E-6403-E915-E18C694D4D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2933700"/>
            <a:ext cx="5233948" cy="342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717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AFBEA8-2CCA-17E1-3C0E-3A4C31850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0FC6EE25-ADCF-98E8-A902-150926F468A5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DA54F386-FFCE-FD4C-39A0-55C4E0CDADDA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CBFA2814-D89E-A150-9640-658016499FF5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32A916B8-69B8-BF7F-7A8D-90E7B83DEBA9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96B5840-9E69-1486-31F6-7759B459CBFA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7CDEF942-BFC3-A1A2-93AC-735D9D7A6C95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D6EBB692-3786-858C-6F2E-2F7730827466}"/>
              </a:ext>
            </a:extLst>
          </p:cNvPr>
          <p:cNvSpPr txBox="1"/>
          <p:nvPr/>
        </p:nvSpPr>
        <p:spPr>
          <a:xfrm>
            <a:off x="3059937" y="1560373"/>
            <a:ext cx="1172625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3-4. </a:t>
            </a:r>
            <a:r>
              <a:rPr lang="ko-KR" altLang="en-US" sz="4000" dirty="0">
                <a:latin typeface="각진펜 Bold" panose="020B0600000101010101" charset="-127"/>
                <a:ea typeface="각진펜 Bold" panose="020B0600000101010101" charset="-127"/>
              </a:rPr>
              <a:t>카테고리의 월별 주문건수와 재고위험 파악</a:t>
            </a:r>
            <a:endParaRPr lang="en-US" altLang="ko-KR" sz="4000" dirty="0">
              <a:latin typeface="각진펜 Bold" panose="020B0600000101010101" charset="-127"/>
              <a:ea typeface="각진펜 Bold" panose="020B0600000101010101" charset="-127"/>
            </a:endParaRPr>
          </a:p>
        </p:txBody>
      </p:sp>
      <p:pic>
        <p:nvPicPr>
          <p:cNvPr id="18" name="그림 17" descr="텍스트, 라인, 그래프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D9B95FA-2253-7081-DC02-F194BBF24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786328"/>
            <a:ext cx="6934200" cy="664276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ABA721A-0AA6-062E-2C36-2E8DF80E072A}"/>
              </a:ext>
            </a:extLst>
          </p:cNvPr>
          <p:cNvSpPr txBox="1"/>
          <p:nvPr/>
        </p:nvSpPr>
        <p:spPr>
          <a:xfrm>
            <a:off x="9144000" y="3497520"/>
            <a:ext cx="82296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 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1️⃣ </a:t>
            </a:r>
            <a:r>
              <a:rPr lang="en-US" altLang="ko-KR" b="0" dirty="0" err="1">
                <a:effectLst/>
                <a:latin typeface="Nanum Square" panose="020B0600000101010101" charset="-127"/>
                <a:ea typeface="Nanum Square" panose="020B0600000101010101" charset="-127"/>
              </a:rPr>
              <a:t>bed_bath_table</a:t>
            </a:r>
            <a:endParaRPr lang="ko-KR" altLang="en-US" b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b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11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월 급증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파란선이 크게 튀어 있음 → 재고 부족 위험 매우 높음</a:t>
            </a:r>
          </a:p>
          <a:p>
            <a:pPr>
              <a:buNone/>
            </a:pP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전략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: 11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월 전에 재고 충분히 확보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나머지 달은 재고 과잉 조절</a:t>
            </a:r>
          </a:p>
          <a:p>
            <a:pPr>
              <a:buNone/>
            </a:pPr>
            <a:b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      </a:t>
            </a:r>
          </a:p>
          <a:p>
            <a:pPr>
              <a:buNone/>
            </a:pP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2️⃣ </a:t>
            </a:r>
            <a:r>
              <a:rPr lang="en-US" altLang="ko-KR" b="0" dirty="0" err="1">
                <a:effectLst/>
                <a:latin typeface="Nanum Square" panose="020B0600000101010101" charset="-127"/>
                <a:ea typeface="Nanum Square" panose="020B0600000101010101" charset="-127"/>
              </a:rPr>
              <a:t>computers_accessories</a:t>
            </a:r>
            <a:endParaRPr lang="ko-KR" altLang="en-US" b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b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12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월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~2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월 급증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보라색 선이 빨간 음영 위로 → 재고 부족 위험</a:t>
            </a:r>
          </a:p>
          <a:p>
            <a:pPr>
              <a:buNone/>
            </a:pP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특징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b="0" dirty="0" err="1">
                <a:effectLst/>
                <a:latin typeface="Nanum Square" panose="020B0600000101010101" charset="-127"/>
                <a:ea typeface="Nanum Square" panose="020B0600000101010101" charset="-127"/>
              </a:rPr>
              <a:t>시즌성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 강함 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(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학기 시작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연말 행사 영향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)</a:t>
            </a:r>
            <a:endParaRPr lang="ko-KR" altLang="en-US" b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전략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학기 시작 전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연말 행사 전 집중 재고 확보</a:t>
            </a:r>
          </a:p>
          <a:p>
            <a:pPr>
              <a:buNone/>
            </a:pPr>
            <a:b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b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3️⃣ </a:t>
            </a:r>
            <a:r>
              <a:rPr lang="en-US" altLang="ko-KR" b="0" dirty="0" err="1">
                <a:effectLst/>
                <a:latin typeface="Nanum Square" panose="020B0600000101010101" charset="-127"/>
                <a:ea typeface="Nanum Square" panose="020B0600000101010101" charset="-127"/>
              </a:rPr>
              <a:t>health_beauty</a:t>
            </a:r>
            <a:endParaRPr lang="ko-KR" altLang="en-US" b="0" dirty="0">
              <a:effectLst/>
              <a:latin typeface="Nanum Square" panose="020B0600000101010101" charset="-127"/>
              <a:ea typeface="Nanum Square" panose="020B0600000101010101" charset="-127"/>
            </a:endParaRPr>
          </a:p>
          <a:p>
            <a:pPr>
              <a:buNone/>
            </a:pPr>
            <a:b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</a:b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전체적으로 상승 추세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주황색 선이 대부분 빨간 음영 상단 근처 → 재고 부족 위험 지속</a:t>
            </a:r>
          </a:p>
          <a:p>
            <a:pPr>
              <a:buNone/>
            </a:pP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특징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과잉 재고 거의 없음 → 꾸준히 인기 카테고리</a:t>
            </a:r>
          </a:p>
          <a:p>
            <a:pPr>
              <a:buNone/>
            </a:pP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전략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: 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안정적인 공급 관리</a:t>
            </a:r>
            <a:r>
              <a:rPr lang="en-US" altLang="ko-KR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, </a:t>
            </a:r>
            <a:r>
              <a:rPr lang="ko-KR" altLang="en-US" b="0" dirty="0">
                <a:effectLst/>
                <a:latin typeface="Nanum Square" panose="020B0600000101010101" charset="-127"/>
                <a:ea typeface="Nanum Square" panose="020B0600000101010101" charset="-127"/>
              </a:rPr>
              <a:t>재고 부족 대비 지속 필요</a:t>
            </a:r>
          </a:p>
        </p:txBody>
      </p:sp>
    </p:spTree>
    <p:extLst>
      <p:ext uri="{BB962C8B-B14F-4D97-AF65-F5344CB8AC3E}">
        <p14:creationId xmlns:p14="http://schemas.microsoft.com/office/powerpoint/2010/main" val="2902398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C59082-7B1C-BC8F-5254-E04A8B15D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978461D-4AED-4B99-0B5E-FE3250D21A94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43A15512-A348-0A54-CB8B-E7F2247685C7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E5C8BD7-2E08-1064-FDB2-8A4F447F5DC7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D449CCAD-790F-E796-948B-B14D6A6EC432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A2F3101E-9EFA-0080-2232-832F8E106099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C960D1F-4571-FF4F-F154-6868463C9215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E7C23543-A7E5-C065-3B12-6B23ABC1DC18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EA896AEE-6EC8-77F2-8070-C14CFBE8BF1E}"/>
              </a:ext>
            </a:extLst>
          </p:cNvPr>
          <p:cNvSpPr txBox="1"/>
          <p:nvPr/>
        </p:nvSpPr>
        <p:spPr>
          <a:xfrm>
            <a:off x="3059937" y="1560373"/>
            <a:ext cx="1172625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spc="-79" dirty="0">
                <a:solidFill>
                  <a:srgbClr val="000000"/>
                </a:solidFill>
                <a:latin typeface="각진펜 Bold" panose="020B0600000101010101" charset="-127"/>
                <a:ea typeface="각진펜 Bold" panose="020B0600000101010101" charset="-127"/>
                <a:cs typeface="각진펜 Bold"/>
                <a:sym typeface="각진펜 Bold"/>
              </a:rPr>
              <a:t>3-5. </a:t>
            </a:r>
            <a:r>
              <a:rPr lang="ko-KR" altLang="en-US" sz="4000" dirty="0">
                <a:latin typeface="각진펜 Bold" panose="020B0600000101010101" charset="-127"/>
                <a:ea typeface="각진펜 Bold" panose="020B0600000101010101" charset="-127"/>
              </a:rPr>
              <a:t>재고 관리 전략 수립</a:t>
            </a:r>
            <a:endParaRPr lang="en-US" altLang="ko-KR" sz="4000" dirty="0"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8D376D-0D3F-16D0-8E3E-5F4FE29C7A58}"/>
              </a:ext>
            </a:extLst>
          </p:cNvPr>
          <p:cNvSpPr txBox="1"/>
          <p:nvPr/>
        </p:nvSpPr>
        <p:spPr>
          <a:xfrm>
            <a:off x="1434548" y="3049936"/>
            <a:ext cx="914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effectLst/>
                <a:latin typeface="Nanum Square" panose="020B0600000101010101" charset="-127"/>
                <a:ea typeface="Nanum Square" panose="020B0600000101010101" charset="-127"/>
              </a:rPr>
              <a:t>🔹</a:t>
            </a:r>
            <a:r>
              <a:rPr lang="ko-KR" altLang="en-US" sz="2400" b="1" dirty="0">
                <a:latin typeface="Nanum Square" panose="020B0600000101010101" charset="-127"/>
                <a:ea typeface="Nanum Square" panose="020B0600000101010101" charset="-127"/>
              </a:rPr>
              <a:t> 재고 관리 종합 인사이트 </a:t>
            </a:r>
            <a:endParaRPr lang="en-US" altLang="ko-KR" sz="24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grpSp>
        <p:nvGrpSpPr>
          <p:cNvPr id="10" name="Group 16">
            <a:extLst>
              <a:ext uri="{FF2B5EF4-FFF2-40B4-BE49-F238E27FC236}">
                <a16:creationId xmlns:a16="http://schemas.microsoft.com/office/drawing/2014/main" id="{365D493C-8569-A667-0D2F-12514A18299C}"/>
              </a:ext>
            </a:extLst>
          </p:cNvPr>
          <p:cNvGrpSpPr/>
          <p:nvPr/>
        </p:nvGrpSpPr>
        <p:grpSpPr>
          <a:xfrm>
            <a:off x="3581400" y="4552253"/>
            <a:ext cx="3340448" cy="2971800"/>
            <a:chOff x="0" y="0"/>
            <a:chExt cx="835045" cy="663094"/>
          </a:xfrm>
        </p:grpSpPr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5B252CB0-EECB-32F0-5A61-B2FFB13E6196}"/>
                </a:ext>
              </a:extLst>
            </p:cNvPr>
            <p:cNvSpPr/>
            <p:nvPr/>
          </p:nvSpPr>
          <p:spPr>
            <a:xfrm>
              <a:off x="0" y="0"/>
              <a:ext cx="835045" cy="663094"/>
            </a:xfrm>
            <a:custGeom>
              <a:avLst/>
              <a:gdLst/>
              <a:ahLst/>
              <a:cxnLst/>
              <a:rect l="l" t="t" r="r" b="b"/>
              <a:pathLst>
                <a:path w="835045" h="663094">
                  <a:moveTo>
                    <a:pt x="47151" y="0"/>
                  </a:moveTo>
                  <a:lnTo>
                    <a:pt x="787895" y="0"/>
                  </a:lnTo>
                  <a:cubicBezTo>
                    <a:pt x="813935" y="0"/>
                    <a:pt x="835045" y="21110"/>
                    <a:pt x="835045" y="47151"/>
                  </a:cubicBezTo>
                  <a:lnTo>
                    <a:pt x="835045" y="615943"/>
                  </a:lnTo>
                  <a:cubicBezTo>
                    <a:pt x="835045" y="628448"/>
                    <a:pt x="830078" y="640441"/>
                    <a:pt x="821235" y="649284"/>
                  </a:cubicBezTo>
                  <a:cubicBezTo>
                    <a:pt x="812393" y="658126"/>
                    <a:pt x="800400" y="663094"/>
                    <a:pt x="787895" y="663094"/>
                  </a:cubicBezTo>
                  <a:lnTo>
                    <a:pt x="47151" y="663094"/>
                  </a:lnTo>
                  <a:cubicBezTo>
                    <a:pt x="21110" y="663094"/>
                    <a:pt x="0" y="641984"/>
                    <a:pt x="0" y="615943"/>
                  </a:cubicBezTo>
                  <a:lnTo>
                    <a:pt x="0" y="47151"/>
                  </a:lnTo>
                  <a:cubicBezTo>
                    <a:pt x="0" y="34646"/>
                    <a:pt x="4968" y="22653"/>
                    <a:pt x="13810" y="13810"/>
                  </a:cubicBezTo>
                  <a:cubicBezTo>
                    <a:pt x="22653" y="4968"/>
                    <a:pt x="34646" y="0"/>
                    <a:pt x="4715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8">
              <a:extLst>
                <a:ext uri="{FF2B5EF4-FFF2-40B4-BE49-F238E27FC236}">
                  <a16:creationId xmlns:a16="http://schemas.microsoft.com/office/drawing/2014/main" id="{85149981-B367-E639-A15A-E02C6DD4125B}"/>
                </a:ext>
              </a:extLst>
            </p:cNvPr>
            <p:cNvSpPr txBox="1"/>
            <p:nvPr/>
          </p:nvSpPr>
          <p:spPr>
            <a:xfrm>
              <a:off x="0" y="-38100"/>
              <a:ext cx="835045" cy="701194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grpSp>
        <p:nvGrpSpPr>
          <p:cNvPr id="13" name="Group 19">
            <a:extLst>
              <a:ext uri="{FF2B5EF4-FFF2-40B4-BE49-F238E27FC236}">
                <a16:creationId xmlns:a16="http://schemas.microsoft.com/office/drawing/2014/main" id="{1125027D-0344-C942-17D3-94FDF26613A5}"/>
              </a:ext>
            </a:extLst>
          </p:cNvPr>
          <p:cNvGrpSpPr/>
          <p:nvPr/>
        </p:nvGrpSpPr>
        <p:grpSpPr>
          <a:xfrm>
            <a:off x="7010400" y="4381500"/>
            <a:ext cx="3554821" cy="3142553"/>
            <a:chOff x="0" y="-38100"/>
            <a:chExt cx="963979" cy="701194"/>
          </a:xfrm>
        </p:grpSpPr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4B544212-30FC-CE84-B0FA-D65EEE09ECAF}"/>
                </a:ext>
              </a:extLst>
            </p:cNvPr>
            <p:cNvSpPr/>
            <p:nvPr/>
          </p:nvSpPr>
          <p:spPr>
            <a:xfrm>
              <a:off x="128934" y="0"/>
              <a:ext cx="835045" cy="663094"/>
            </a:xfrm>
            <a:custGeom>
              <a:avLst/>
              <a:gdLst/>
              <a:ahLst/>
              <a:cxnLst/>
              <a:rect l="l" t="t" r="r" b="b"/>
              <a:pathLst>
                <a:path w="835045" h="663094">
                  <a:moveTo>
                    <a:pt x="47151" y="0"/>
                  </a:moveTo>
                  <a:lnTo>
                    <a:pt x="787895" y="0"/>
                  </a:lnTo>
                  <a:cubicBezTo>
                    <a:pt x="813935" y="0"/>
                    <a:pt x="835045" y="21110"/>
                    <a:pt x="835045" y="47151"/>
                  </a:cubicBezTo>
                  <a:lnTo>
                    <a:pt x="835045" y="615943"/>
                  </a:lnTo>
                  <a:cubicBezTo>
                    <a:pt x="835045" y="628448"/>
                    <a:pt x="830078" y="640441"/>
                    <a:pt x="821235" y="649284"/>
                  </a:cubicBezTo>
                  <a:cubicBezTo>
                    <a:pt x="812393" y="658126"/>
                    <a:pt x="800400" y="663094"/>
                    <a:pt x="787895" y="663094"/>
                  </a:cubicBezTo>
                  <a:lnTo>
                    <a:pt x="47151" y="663094"/>
                  </a:lnTo>
                  <a:cubicBezTo>
                    <a:pt x="21110" y="663094"/>
                    <a:pt x="0" y="641984"/>
                    <a:pt x="0" y="615943"/>
                  </a:cubicBezTo>
                  <a:lnTo>
                    <a:pt x="0" y="47151"/>
                  </a:lnTo>
                  <a:cubicBezTo>
                    <a:pt x="0" y="34646"/>
                    <a:pt x="4968" y="22653"/>
                    <a:pt x="13810" y="13810"/>
                  </a:cubicBezTo>
                  <a:cubicBezTo>
                    <a:pt x="22653" y="4968"/>
                    <a:pt x="34646" y="0"/>
                    <a:pt x="4715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15" name="TextBox 21">
              <a:extLst>
                <a:ext uri="{FF2B5EF4-FFF2-40B4-BE49-F238E27FC236}">
                  <a16:creationId xmlns:a16="http://schemas.microsoft.com/office/drawing/2014/main" id="{18F410AB-11BE-A429-EA3E-F336B5A7A89E}"/>
                </a:ext>
              </a:extLst>
            </p:cNvPr>
            <p:cNvSpPr txBox="1"/>
            <p:nvPr/>
          </p:nvSpPr>
          <p:spPr>
            <a:xfrm>
              <a:off x="0" y="-38100"/>
              <a:ext cx="835045" cy="701194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sp>
        <p:nvSpPr>
          <p:cNvPr id="16" name="TextBox 37">
            <a:extLst>
              <a:ext uri="{FF2B5EF4-FFF2-40B4-BE49-F238E27FC236}">
                <a16:creationId xmlns:a16="http://schemas.microsoft.com/office/drawing/2014/main" id="{DBF41AD9-60EE-FCBC-3E37-8357E8F5C4D2}"/>
              </a:ext>
            </a:extLst>
          </p:cNvPr>
          <p:cNvSpPr txBox="1"/>
          <p:nvPr/>
        </p:nvSpPr>
        <p:spPr>
          <a:xfrm>
            <a:off x="3733800" y="4902024"/>
            <a:ext cx="2898837" cy="4122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400" b="1" dirty="0" err="1">
                <a:latin typeface="Nanum Square" panose="020B0600000101010101" charset="-127"/>
                <a:ea typeface="Nanum Square" panose="020B0600000101010101" charset="-127"/>
              </a:rPr>
              <a:t>bed_bath_table</a:t>
            </a:r>
            <a:endParaRPr lang="en-US" altLang="ko-KR" sz="2200" b="1" dirty="0">
              <a:solidFill>
                <a:srgbClr val="464646"/>
              </a:solidFill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17" name="TextBox 38">
            <a:extLst>
              <a:ext uri="{FF2B5EF4-FFF2-40B4-BE49-F238E27FC236}">
                <a16:creationId xmlns:a16="http://schemas.microsoft.com/office/drawing/2014/main" id="{078A8D24-900D-0010-AFD0-5F7708925256}"/>
              </a:ext>
            </a:extLst>
          </p:cNvPr>
          <p:cNvSpPr txBox="1"/>
          <p:nvPr/>
        </p:nvSpPr>
        <p:spPr>
          <a:xfrm>
            <a:off x="7543800" y="4881910"/>
            <a:ext cx="2898837" cy="848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400" b="1" dirty="0">
                <a:latin typeface="Nanum Square" panose="020B0600000101010101" charset="-127"/>
                <a:ea typeface="Nanum Square" panose="020B0600000101010101" charset="-127"/>
              </a:rPr>
              <a:t>Computers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400" b="1" dirty="0">
                <a:latin typeface="Nanum Square" panose="020B0600000101010101" charset="-127"/>
                <a:ea typeface="Nanum Square" panose="020B0600000101010101" charset="-127"/>
              </a:rPr>
              <a:t>accessories</a:t>
            </a:r>
            <a:endParaRPr lang="en-US" altLang="ko-KR" sz="22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19" name="Text 10">
            <a:extLst>
              <a:ext uri="{FF2B5EF4-FFF2-40B4-BE49-F238E27FC236}">
                <a16:creationId xmlns:a16="http://schemas.microsoft.com/office/drawing/2014/main" id="{55E1F73F-7883-1E2C-C6EA-BA9B0DAE38F4}"/>
              </a:ext>
            </a:extLst>
          </p:cNvPr>
          <p:cNvSpPr/>
          <p:nvPr/>
        </p:nvSpPr>
        <p:spPr>
          <a:xfrm>
            <a:off x="3956631" y="5946765"/>
            <a:ext cx="2596569" cy="362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altLang="ko-KR" sz="1600" b="1" dirty="0">
                <a:latin typeface="Nanum Square" panose="020B0600000101010101" charset="-127"/>
                <a:ea typeface="Nanum Square" panose="020B0600000101010101" charset="-127"/>
              </a:rPr>
              <a:t>11</a:t>
            </a:r>
            <a:r>
              <a:rPr lang="ko-KR" altLang="en-US" sz="1600" b="1" dirty="0">
                <a:latin typeface="Nanum Square" panose="020B0600000101010101" charset="-127"/>
                <a:ea typeface="Nanum Square" panose="020B0600000101010101" charset="-127"/>
              </a:rPr>
              <a:t>월 </a:t>
            </a:r>
            <a:r>
              <a:rPr lang="ko-KR" altLang="en-US" sz="1600" b="1" dirty="0" err="1">
                <a:latin typeface="Nanum Square" panose="020B0600000101010101" charset="-127"/>
                <a:ea typeface="Nanum Square" panose="020B0600000101010101" charset="-127"/>
              </a:rPr>
              <a:t>블랙프라이데이</a:t>
            </a:r>
            <a:endParaRPr lang="en-US" altLang="ko-KR" sz="16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>
              <a:lnSpc>
                <a:spcPts val="2850"/>
              </a:lnSpc>
            </a:pPr>
            <a:r>
              <a:rPr lang="ko-KR" altLang="en-US" sz="1600" b="1" dirty="0">
                <a:latin typeface="Nanum Square" panose="020B0600000101010101" charset="-127"/>
                <a:ea typeface="Nanum Square" panose="020B0600000101010101" charset="-127"/>
              </a:rPr>
              <a:t>시즌 전 재고 확보</a:t>
            </a:r>
            <a:endParaRPr lang="en-US" altLang="ko-KR" sz="16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>
              <a:lnSpc>
                <a:spcPts val="2850"/>
              </a:lnSpc>
            </a:pPr>
            <a:r>
              <a:rPr lang="ko-KR" altLang="en-US" sz="1600" b="1" dirty="0">
                <a:latin typeface="Nanum Square" panose="020B0600000101010101" charset="-127"/>
                <a:ea typeface="Nanum Square" panose="020B0600000101010101" charset="-127"/>
              </a:rPr>
              <a:t>나머지 달은 과잉 재고 주의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0" name="Text 13">
            <a:extLst>
              <a:ext uri="{FF2B5EF4-FFF2-40B4-BE49-F238E27FC236}">
                <a16:creationId xmlns:a16="http://schemas.microsoft.com/office/drawing/2014/main" id="{56D3C38B-0DE0-AA75-2643-DC995B3C1FC3}"/>
              </a:ext>
            </a:extLst>
          </p:cNvPr>
          <p:cNvSpPr/>
          <p:nvPr/>
        </p:nvSpPr>
        <p:spPr>
          <a:xfrm>
            <a:off x="7924979" y="6007671"/>
            <a:ext cx="2209621" cy="541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ko-KR" altLang="en-US" sz="1600" b="1" dirty="0" err="1">
                <a:latin typeface="Nanum Square" panose="020B0600000101010101" charset="-127"/>
                <a:ea typeface="Nanum Square" panose="020B0600000101010101" charset="-127"/>
              </a:rPr>
              <a:t>시즌성</a:t>
            </a:r>
            <a:r>
              <a:rPr lang="ko-KR" altLang="en-US" sz="1600" b="1" dirty="0">
                <a:latin typeface="Nanum Square" panose="020B0600000101010101" charset="-127"/>
                <a:ea typeface="Nanum Square" panose="020B0600000101010101" charset="-127"/>
              </a:rPr>
              <a:t> 강한 카테고리</a:t>
            </a:r>
            <a:endParaRPr lang="en-US" altLang="ko-KR" sz="16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>
              <a:lnSpc>
                <a:spcPts val="2850"/>
              </a:lnSpc>
            </a:pPr>
            <a:r>
              <a:rPr lang="ko-KR" altLang="en-US" sz="1600" b="1" dirty="0">
                <a:latin typeface="Nanum Square" panose="020B0600000101010101" charset="-127"/>
                <a:ea typeface="Nanum Square" panose="020B0600000101010101" charset="-127"/>
              </a:rPr>
              <a:t>학기</a:t>
            </a:r>
            <a:r>
              <a:rPr lang="en-US" altLang="ko-KR" sz="1600" b="1" dirty="0">
                <a:latin typeface="Nanum Square" panose="020B0600000101010101" charset="-127"/>
                <a:ea typeface="Nanum Square" panose="020B0600000101010101" charset="-127"/>
              </a:rPr>
              <a:t>/</a:t>
            </a:r>
            <a:r>
              <a:rPr lang="ko-KR" altLang="en-US" sz="1600" b="1" dirty="0">
                <a:latin typeface="Nanum Square" panose="020B0600000101010101" charset="-127"/>
                <a:ea typeface="Nanum Square" panose="020B0600000101010101" charset="-127"/>
              </a:rPr>
              <a:t>연말 이벤트 전</a:t>
            </a:r>
            <a:endParaRPr lang="en-US" altLang="ko-KR" sz="1600" b="1" dirty="0">
              <a:latin typeface="Nanum Square" panose="020B0600000101010101" charset="-127"/>
              <a:ea typeface="Nanum Square" panose="020B0600000101010101" charset="-127"/>
            </a:endParaRPr>
          </a:p>
          <a:p>
            <a:pPr algn="ctr">
              <a:lnSpc>
                <a:spcPts val="2850"/>
              </a:lnSpc>
            </a:pPr>
            <a:r>
              <a:rPr lang="ko-KR" altLang="en-US" sz="1600" b="1" dirty="0">
                <a:latin typeface="Nanum Square" panose="020B0600000101010101" charset="-127"/>
                <a:ea typeface="Nanum Square" panose="020B0600000101010101" charset="-127"/>
              </a:rPr>
              <a:t>집중 재고 확보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FDDD708-2881-8382-9E1B-9A56C0A4CD36}"/>
              </a:ext>
            </a:extLst>
          </p:cNvPr>
          <p:cNvGrpSpPr/>
          <p:nvPr/>
        </p:nvGrpSpPr>
        <p:grpSpPr>
          <a:xfrm>
            <a:off x="11125200" y="4552253"/>
            <a:ext cx="3079356" cy="2971800"/>
            <a:chOff x="14264619" y="4882022"/>
            <a:chExt cx="2814192" cy="2398501"/>
          </a:xfrm>
        </p:grpSpPr>
        <p:grpSp>
          <p:nvGrpSpPr>
            <p:cNvPr id="22" name="Group 19">
              <a:extLst>
                <a:ext uri="{FF2B5EF4-FFF2-40B4-BE49-F238E27FC236}">
                  <a16:creationId xmlns:a16="http://schemas.microsoft.com/office/drawing/2014/main" id="{055798FE-96C6-78EC-0307-2D41A8BC2B41}"/>
                </a:ext>
              </a:extLst>
            </p:cNvPr>
            <p:cNvGrpSpPr/>
            <p:nvPr/>
          </p:nvGrpSpPr>
          <p:grpSpPr>
            <a:xfrm>
              <a:off x="14264619" y="4882022"/>
              <a:ext cx="2814192" cy="2398501"/>
              <a:chOff x="0" y="0"/>
              <a:chExt cx="835045" cy="663094"/>
            </a:xfrm>
          </p:grpSpPr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4B5FD24C-4AA3-79B9-F0C3-FFA3C09808E9}"/>
                  </a:ext>
                </a:extLst>
              </p:cNvPr>
              <p:cNvSpPr/>
              <p:nvPr/>
            </p:nvSpPr>
            <p:spPr>
              <a:xfrm>
                <a:off x="0" y="0"/>
                <a:ext cx="835045" cy="663094"/>
              </a:xfrm>
              <a:custGeom>
                <a:avLst/>
                <a:gdLst/>
                <a:ahLst/>
                <a:cxnLst/>
                <a:rect l="l" t="t" r="r" b="b"/>
                <a:pathLst>
                  <a:path w="835045" h="663094">
                    <a:moveTo>
                      <a:pt x="47151" y="0"/>
                    </a:moveTo>
                    <a:lnTo>
                      <a:pt x="787895" y="0"/>
                    </a:lnTo>
                    <a:cubicBezTo>
                      <a:pt x="813935" y="0"/>
                      <a:pt x="835045" y="21110"/>
                      <a:pt x="835045" y="47151"/>
                    </a:cubicBezTo>
                    <a:lnTo>
                      <a:pt x="835045" y="615943"/>
                    </a:lnTo>
                    <a:cubicBezTo>
                      <a:pt x="835045" y="628448"/>
                      <a:pt x="830078" y="640441"/>
                      <a:pt x="821235" y="649284"/>
                    </a:cubicBezTo>
                    <a:cubicBezTo>
                      <a:pt x="812393" y="658126"/>
                      <a:pt x="800400" y="663094"/>
                      <a:pt x="787895" y="663094"/>
                    </a:cubicBezTo>
                    <a:lnTo>
                      <a:pt x="47151" y="663094"/>
                    </a:lnTo>
                    <a:cubicBezTo>
                      <a:pt x="21110" y="663094"/>
                      <a:pt x="0" y="641984"/>
                      <a:pt x="0" y="615943"/>
                    </a:cubicBezTo>
                    <a:lnTo>
                      <a:pt x="0" y="47151"/>
                    </a:lnTo>
                    <a:cubicBezTo>
                      <a:pt x="0" y="34646"/>
                      <a:pt x="4968" y="22653"/>
                      <a:pt x="13810" y="13810"/>
                    </a:cubicBezTo>
                    <a:cubicBezTo>
                      <a:pt x="22653" y="4968"/>
                      <a:pt x="34646" y="0"/>
                      <a:pt x="47151" y="0"/>
                    </a:cubicBezTo>
                    <a:close/>
                  </a:path>
                </a:pathLst>
              </a:custGeom>
              <a:solidFill>
                <a:srgbClr val="F2F2F2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26" name="TextBox 21">
                <a:extLst>
                  <a:ext uri="{FF2B5EF4-FFF2-40B4-BE49-F238E27FC236}">
                    <a16:creationId xmlns:a16="http://schemas.microsoft.com/office/drawing/2014/main" id="{9ED59B00-0F57-B948-891A-025366846E1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35045" cy="701194"/>
              </a:xfrm>
              <a:prstGeom prst="rect">
                <a:avLst/>
              </a:prstGeom>
            </p:spPr>
            <p:txBody>
              <a:bodyPr lIns="52616" tIns="52616" rIns="52616" bIns="52616" rtlCol="0" anchor="ctr"/>
              <a:lstStyle/>
              <a:p>
                <a:pPr algn="ctr">
                  <a:lnSpc>
                    <a:spcPts val="2660"/>
                  </a:lnSpc>
                </a:pPr>
                <a:endParaRPr>
                  <a:latin typeface="Nanum Square" panose="020B0600000101010101" charset="-127"/>
                  <a:ea typeface="Nanum Square" panose="020B0600000101010101" charset="-127"/>
                </a:endParaRPr>
              </a:p>
            </p:txBody>
          </p:sp>
        </p:grpSp>
        <p:sp>
          <p:nvSpPr>
            <p:cNvPr id="23" name="TextBox 38">
              <a:extLst>
                <a:ext uri="{FF2B5EF4-FFF2-40B4-BE49-F238E27FC236}">
                  <a16:creationId xmlns:a16="http://schemas.microsoft.com/office/drawing/2014/main" id="{5ABAE9FA-1DAC-7F01-ED86-A461796DFD41}"/>
                </a:ext>
              </a:extLst>
            </p:cNvPr>
            <p:cNvSpPr txBox="1"/>
            <p:nvPr/>
          </p:nvSpPr>
          <p:spPr>
            <a:xfrm>
              <a:off x="14407006" y="5211679"/>
              <a:ext cx="2380660" cy="3327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altLang="ko-KR" sz="2400" b="1" dirty="0" err="1">
                  <a:latin typeface="Nanum Square" panose="020B0600000101010101" charset="-127"/>
                  <a:ea typeface="Nanum Square" panose="020B0600000101010101" charset="-127"/>
                </a:rPr>
                <a:t>health_beauty</a:t>
              </a:r>
              <a:endParaRPr lang="en-US" altLang="ko-KR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endParaRPr>
            </a:p>
          </p:txBody>
        </p:sp>
        <p:sp>
          <p:nvSpPr>
            <p:cNvPr id="24" name="Text 16">
              <a:extLst>
                <a:ext uri="{FF2B5EF4-FFF2-40B4-BE49-F238E27FC236}">
                  <a16:creationId xmlns:a16="http://schemas.microsoft.com/office/drawing/2014/main" id="{56918103-2853-8463-3E5F-9A2E1E27154C}"/>
                </a:ext>
              </a:extLst>
            </p:cNvPr>
            <p:cNvSpPr/>
            <p:nvPr/>
          </p:nvSpPr>
          <p:spPr>
            <a:xfrm>
              <a:off x="14656360" y="6050522"/>
              <a:ext cx="2115242" cy="48681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algn="ctr">
                <a:lnSpc>
                  <a:spcPts val="2850"/>
                </a:lnSpc>
              </a:pPr>
              <a:r>
                <a:rPr lang="ko-KR" altLang="en-US" sz="1600" b="1" dirty="0">
                  <a:latin typeface="Nanum Square" panose="020B0600000101010101" charset="-127"/>
                  <a:ea typeface="Nanum Square" panose="020B0600000101010101" charset="-127"/>
                </a:rPr>
                <a:t>전반적으로 인기 높음</a:t>
              </a:r>
              <a:endParaRPr lang="en-US" altLang="ko-KR" sz="1600" b="1" dirty="0">
                <a:latin typeface="Nanum Square" panose="020B0600000101010101" charset="-127"/>
                <a:ea typeface="Nanum Square" panose="020B0600000101010101" charset="-127"/>
              </a:endParaRPr>
            </a:p>
            <a:p>
              <a:pPr algn="ctr">
                <a:lnSpc>
                  <a:spcPts val="2850"/>
                </a:lnSpc>
              </a:pPr>
              <a:r>
                <a:rPr lang="ko-KR" altLang="en-US" sz="1600" b="1" dirty="0">
                  <a:latin typeface="Nanum Square" panose="020B0600000101010101" charset="-127"/>
                  <a:ea typeface="Nanum Square" panose="020B0600000101010101" charset="-127"/>
                </a:rPr>
                <a:t>꾸준한 재고 유지 필요</a:t>
              </a:r>
              <a:endParaRPr lang="en-US" sz="1750" dirty="0"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4732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763307"/>
            <a:ext cx="16672477" cy="9344356"/>
            <a:chOff x="0" y="0"/>
            <a:chExt cx="22229969" cy="12459142"/>
          </a:xfrm>
        </p:grpSpPr>
        <p:sp>
          <p:nvSpPr>
            <p:cNvPr id="3" name="Freeform 3"/>
            <p:cNvSpPr/>
            <p:nvPr/>
          </p:nvSpPr>
          <p:spPr>
            <a:xfrm>
              <a:off x="0" y="8681839"/>
              <a:ext cx="21640800" cy="3777303"/>
            </a:xfrm>
            <a:custGeom>
              <a:avLst/>
              <a:gdLst/>
              <a:ahLst/>
              <a:cxnLst/>
              <a:rect l="l" t="t" r="r" b="b"/>
              <a:pathLst>
                <a:path w="21640800" h="3777303">
                  <a:moveTo>
                    <a:pt x="0" y="0"/>
                  </a:moveTo>
                  <a:lnTo>
                    <a:pt x="21640800" y="0"/>
                  </a:lnTo>
                  <a:lnTo>
                    <a:pt x="21640800" y="3777303"/>
                  </a:lnTo>
                  <a:lnTo>
                    <a:pt x="0" y="37773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4" name="Group 4"/>
            <p:cNvGrpSpPr/>
            <p:nvPr/>
          </p:nvGrpSpPr>
          <p:grpSpPr>
            <a:xfrm>
              <a:off x="0" y="0"/>
              <a:ext cx="22229969" cy="11680514"/>
              <a:chOff x="0" y="0"/>
              <a:chExt cx="4391105" cy="2307262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4391105" cy="2307262"/>
              </a:xfrm>
              <a:custGeom>
                <a:avLst/>
                <a:gdLst/>
                <a:ahLst/>
                <a:cxnLst/>
                <a:rect l="l" t="t" r="r" b="b"/>
                <a:pathLst>
                  <a:path w="4391105" h="2307262">
                    <a:moveTo>
                      <a:pt x="0" y="0"/>
                    </a:moveTo>
                    <a:lnTo>
                      <a:pt x="4391105" y="0"/>
                    </a:lnTo>
                    <a:lnTo>
                      <a:pt x="4391105" y="2307262"/>
                    </a:lnTo>
                    <a:lnTo>
                      <a:pt x="0" y="230726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4391105" cy="23453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7" name="Group 7"/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 0">
            <a:extLst>
              <a:ext uri="{FF2B5EF4-FFF2-40B4-BE49-F238E27FC236}">
                <a16:creationId xmlns:a16="http://schemas.microsoft.com/office/drawing/2014/main" id="{9821702F-54AE-00F5-A111-2FDF9117B1FE}"/>
              </a:ext>
            </a:extLst>
          </p:cNvPr>
          <p:cNvSpPr/>
          <p:nvPr/>
        </p:nvSpPr>
        <p:spPr>
          <a:xfrm>
            <a:off x="6018848" y="15068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각진펜 Bold" panose="020B0600000101010101" charset="-127"/>
                <a:ea typeface="각진펜 Bold" panose="020B0600000101010101" charset="-127"/>
                <a:cs typeface="DM Sans Semi Bold" pitchFamily="34" charset="-120"/>
              </a:rPr>
              <a:t>종합 인사이트 및 제언</a:t>
            </a:r>
            <a:endParaRPr lang="en-US" sz="4450" dirty="0"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F8BF3BFA-9387-3B0C-B3ED-06376094E026}"/>
              </a:ext>
            </a:extLst>
          </p:cNvPr>
          <p:cNvSpPr/>
          <p:nvPr/>
        </p:nvSpPr>
        <p:spPr>
          <a:xfrm>
            <a:off x="2105978" y="34238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C9770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고객 세분화</a:t>
            </a:r>
            <a:endParaRPr lang="en-US" sz="220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F7031016-6E6B-DAC5-020A-DBA0E080F6C9}"/>
              </a:ext>
            </a:extLst>
          </p:cNvPr>
          <p:cNvSpPr/>
          <p:nvPr/>
        </p:nvSpPr>
        <p:spPr>
          <a:xfrm>
            <a:off x="1905000" y="4005024"/>
            <a:ext cx="418052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대형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주는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VVIP/단골 고객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중심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전략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-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충성도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강화</a:t>
            </a:r>
            <a:endParaRPr lang="en-US" sz="1600" dirty="0">
              <a:solidFill>
                <a:srgbClr val="464646"/>
              </a:solidFill>
              <a:latin typeface="Nanum Square" panose="020B0600000101010101" charset="-127"/>
              <a:ea typeface="Nanum Square" panose="020B0600000101010101" charset="-127"/>
              <a:cs typeface="Inter Medium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외곽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지역은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저비용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마케팅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- ROI 최적화</a:t>
            </a:r>
            <a:endParaRPr lang="en-US" sz="160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2" name="Text 3">
            <a:extLst>
              <a:ext uri="{FF2B5EF4-FFF2-40B4-BE49-F238E27FC236}">
                <a16:creationId xmlns:a16="http://schemas.microsoft.com/office/drawing/2014/main" id="{3FD98D20-FCF0-D582-FB98-3166869D7519}"/>
              </a:ext>
            </a:extLst>
          </p:cNvPr>
          <p:cNvSpPr/>
          <p:nvPr/>
        </p:nvSpPr>
        <p:spPr>
          <a:xfrm>
            <a:off x="6705600" y="34238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AD180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물류 최적화</a:t>
            </a:r>
            <a:endParaRPr lang="en-US" sz="220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3" name="Text 4">
            <a:extLst>
              <a:ext uri="{FF2B5EF4-FFF2-40B4-BE49-F238E27FC236}">
                <a16:creationId xmlns:a16="http://schemas.microsoft.com/office/drawing/2014/main" id="{9FDA7B6D-2D5C-3B7A-460E-9463737CE8CB}"/>
              </a:ext>
            </a:extLst>
          </p:cNvPr>
          <p:cNvSpPr/>
          <p:nvPr/>
        </p:nvSpPr>
        <p:spPr>
          <a:xfrm>
            <a:off x="6705600" y="4005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RJ 지역 중심 배송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인프라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개선</a:t>
            </a:r>
            <a:endParaRPr lang="en-US" sz="1600" dirty="0">
              <a:solidFill>
                <a:srgbClr val="464646"/>
              </a:solidFill>
              <a:latin typeface="Nanum Square" panose="020B0600000101010101" charset="-127"/>
              <a:ea typeface="Nanum Square" panose="020B0600000101010101" charset="-127"/>
              <a:cs typeface="Inter Medium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소요일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단축 및 고객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만족도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향상</a:t>
            </a:r>
            <a:endParaRPr lang="en-US" sz="1600" dirty="0">
              <a:solidFill>
                <a:srgbClr val="464646"/>
              </a:solidFill>
              <a:latin typeface="Nanum Square" panose="020B0600000101010101" charset="-127"/>
              <a:ea typeface="Nanum Square" panose="020B0600000101010101" charset="-127"/>
              <a:cs typeface="Inter Medium" pitchFamily="34" charset="-120"/>
            </a:endParaRPr>
          </a:p>
        </p:txBody>
      </p:sp>
      <p:sp>
        <p:nvSpPr>
          <p:cNvPr id="24" name="Text 5">
            <a:extLst>
              <a:ext uri="{FF2B5EF4-FFF2-40B4-BE49-F238E27FC236}">
                <a16:creationId xmlns:a16="http://schemas.microsoft.com/office/drawing/2014/main" id="{0A50E08F-FC80-AF86-D7B8-F715B57AE459}"/>
              </a:ext>
            </a:extLst>
          </p:cNvPr>
          <p:cNvSpPr/>
          <p:nvPr/>
        </p:nvSpPr>
        <p:spPr>
          <a:xfrm>
            <a:off x="11185684" y="34238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AD1C3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재고 관리</a:t>
            </a:r>
            <a:endParaRPr lang="en-US" sz="220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5" name="Text 6">
            <a:extLst>
              <a:ext uri="{FF2B5EF4-FFF2-40B4-BE49-F238E27FC236}">
                <a16:creationId xmlns:a16="http://schemas.microsoft.com/office/drawing/2014/main" id="{53FE49D8-C76D-3249-3030-1592C5248ACB}"/>
              </a:ext>
            </a:extLst>
          </p:cNvPr>
          <p:cNvSpPr/>
          <p:nvPr/>
        </p:nvSpPr>
        <p:spPr>
          <a:xfrm>
            <a:off x="11185684" y="4005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카테고리별 계절성 패턴에 맞춘 재고 전략으로 과잉/부족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위험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최소화</a:t>
            </a:r>
            <a:endParaRPr lang="en-US" sz="1600" dirty="0">
              <a:solidFill>
                <a:srgbClr val="464646"/>
              </a:solidFill>
              <a:latin typeface="Nanum Square" panose="020B0600000101010101" charset="-127"/>
              <a:ea typeface="Nanum Square" panose="020B0600000101010101" charset="-127"/>
              <a:cs typeface="Inter Medium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6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특히</a:t>
            </a:r>
            <a:r>
              <a:rPr lang="en-US" sz="16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11월 쇼핑 시즌 대비 필수</a:t>
            </a:r>
            <a:endParaRPr lang="en-US" sz="160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6" name="Text 7">
            <a:extLst>
              <a:ext uri="{FF2B5EF4-FFF2-40B4-BE49-F238E27FC236}">
                <a16:creationId xmlns:a16="http://schemas.microsoft.com/office/drawing/2014/main" id="{0850C52C-BE30-0739-0704-BFFD23E1E592}"/>
              </a:ext>
            </a:extLst>
          </p:cNvPr>
          <p:cNvSpPr/>
          <p:nvPr/>
        </p:nvSpPr>
        <p:spPr>
          <a:xfrm>
            <a:off x="1981200" y="555295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Light" pitchFamily="34" charset="-120"/>
              </a:rPr>
              <a:t>01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7" name="Shape 8">
            <a:extLst>
              <a:ext uri="{FF2B5EF4-FFF2-40B4-BE49-F238E27FC236}">
                <a16:creationId xmlns:a16="http://schemas.microsoft.com/office/drawing/2014/main" id="{6E379D26-3E6C-7D0C-5E8A-EA66B976BA0F}"/>
              </a:ext>
            </a:extLst>
          </p:cNvPr>
          <p:cNvSpPr/>
          <p:nvPr/>
        </p:nvSpPr>
        <p:spPr>
          <a:xfrm>
            <a:off x="1981200" y="5908000"/>
            <a:ext cx="6407944" cy="30480"/>
          </a:xfrm>
          <a:prstGeom prst="rect">
            <a:avLst/>
          </a:prstGeom>
          <a:solidFill>
            <a:srgbClr val="1C9770"/>
          </a:solidFill>
          <a:ln/>
        </p:spPr>
      </p:sp>
      <p:sp>
        <p:nvSpPr>
          <p:cNvPr id="28" name="Text 9">
            <a:extLst>
              <a:ext uri="{FF2B5EF4-FFF2-40B4-BE49-F238E27FC236}">
                <a16:creationId xmlns:a16="http://schemas.microsoft.com/office/drawing/2014/main" id="{F53C8D2A-52C4-A030-FBC4-66E5C7A695DE}"/>
              </a:ext>
            </a:extLst>
          </p:cNvPr>
          <p:cNvSpPr/>
          <p:nvPr/>
        </p:nvSpPr>
        <p:spPr>
          <a:xfrm>
            <a:off x="1981200" y="608230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고객 세그먼트별 맞춤 전략 실행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9" name="Text 10">
            <a:extLst>
              <a:ext uri="{FF2B5EF4-FFF2-40B4-BE49-F238E27FC236}">
                <a16:creationId xmlns:a16="http://schemas.microsoft.com/office/drawing/2014/main" id="{41A2FC17-3ECB-2987-AC6B-4BB056CA202A}"/>
              </a:ext>
            </a:extLst>
          </p:cNvPr>
          <p:cNvSpPr/>
          <p:nvPr/>
        </p:nvSpPr>
        <p:spPr>
          <a:xfrm>
            <a:off x="9060537" y="555295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Light" pitchFamily="34" charset="-120"/>
              </a:rPr>
              <a:t>02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0" name="Shape 11">
            <a:extLst>
              <a:ext uri="{FF2B5EF4-FFF2-40B4-BE49-F238E27FC236}">
                <a16:creationId xmlns:a16="http://schemas.microsoft.com/office/drawing/2014/main" id="{1B165D0D-77AD-F6CF-D049-2B8709EE4207}"/>
              </a:ext>
            </a:extLst>
          </p:cNvPr>
          <p:cNvSpPr/>
          <p:nvPr/>
        </p:nvSpPr>
        <p:spPr>
          <a:xfrm>
            <a:off x="9060537" y="5908000"/>
            <a:ext cx="6408063" cy="30480"/>
          </a:xfrm>
          <a:prstGeom prst="rect">
            <a:avLst/>
          </a:prstGeom>
          <a:solidFill>
            <a:srgbClr val="1C9770"/>
          </a:solidFill>
          <a:ln/>
        </p:spPr>
      </p:sp>
      <p:sp>
        <p:nvSpPr>
          <p:cNvPr id="31" name="Text 12">
            <a:extLst>
              <a:ext uri="{FF2B5EF4-FFF2-40B4-BE49-F238E27FC236}">
                <a16:creationId xmlns:a16="http://schemas.microsoft.com/office/drawing/2014/main" id="{239708CF-04E2-B92A-2D63-B676F01E30ED}"/>
              </a:ext>
            </a:extLst>
          </p:cNvPr>
          <p:cNvSpPr/>
          <p:nvPr/>
        </p:nvSpPr>
        <p:spPr>
          <a:xfrm>
            <a:off x="9060537" y="6082307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RJ 지역 물류 개선 프로젝트 착수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2" name="Text 13">
            <a:extLst>
              <a:ext uri="{FF2B5EF4-FFF2-40B4-BE49-F238E27FC236}">
                <a16:creationId xmlns:a16="http://schemas.microsoft.com/office/drawing/2014/main" id="{DA5768BA-BBE6-770F-7B58-039FB0456CF5}"/>
              </a:ext>
            </a:extLst>
          </p:cNvPr>
          <p:cNvSpPr/>
          <p:nvPr/>
        </p:nvSpPr>
        <p:spPr>
          <a:xfrm>
            <a:off x="1981200" y="684204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Light" pitchFamily="34" charset="-120"/>
              </a:rPr>
              <a:t>03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3" name="Shape 14">
            <a:extLst>
              <a:ext uri="{FF2B5EF4-FFF2-40B4-BE49-F238E27FC236}">
                <a16:creationId xmlns:a16="http://schemas.microsoft.com/office/drawing/2014/main" id="{46AE5CF9-4545-8B60-9C01-5D894EDF51F2}"/>
              </a:ext>
            </a:extLst>
          </p:cNvPr>
          <p:cNvSpPr/>
          <p:nvPr/>
        </p:nvSpPr>
        <p:spPr>
          <a:xfrm>
            <a:off x="1981200" y="7197090"/>
            <a:ext cx="6407944" cy="30480"/>
          </a:xfrm>
          <a:prstGeom prst="rect">
            <a:avLst/>
          </a:prstGeom>
          <a:solidFill>
            <a:srgbClr val="1C9770"/>
          </a:solidFill>
          <a:ln/>
        </p:spPr>
      </p:sp>
      <p:sp>
        <p:nvSpPr>
          <p:cNvPr id="34" name="Text 15">
            <a:extLst>
              <a:ext uri="{FF2B5EF4-FFF2-40B4-BE49-F238E27FC236}">
                <a16:creationId xmlns:a16="http://schemas.microsoft.com/office/drawing/2014/main" id="{489C3FCC-9B96-99AC-9FFE-0D872A1A1275}"/>
              </a:ext>
            </a:extLst>
          </p:cNvPr>
          <p:cNvSpPr/>
          <p:nvPr/>
        </p:nvSpPr>
        <p:spPr>
          <a:xfrm>
            <a:off x="1981200" y="737139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카테고리별 시즌 재고 계획 수립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5" name="Text 16">
            <a:extLst>
              <a:ext uri="{FF2B5EF4-FFF2-40B4-BE49-F238E27FC236}">
                <a16:creationId xmlns:a16="http://schemas.microsoft.com/office/drawing/2014/main" id="{27453787-CF30-9284-7D2F-AA48E8B4C99B}"/>
              </a:ext>
            </a:extLst>
          </p:cNvPr>
          <p:cNvSpPr/>
          <p:nvPr/>
        </p:nvSpPr>
        <p:spPr>
          <a:xfrm>
            <a:off x="9060537" y="684204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Light" pitchFamily="34" charset="-120"/>
              </a:rPr>
              <a:t>04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6" name="Shape 17">
            <a:extLst>
              <a:ext uri="{FF2B5EF4-FFF2-40B4-BE49-F238E27FC236}">
                <a16:creationId xmlns:a16="http://schemas.microsoft.com/office/drawing/2014/main" id="{847AC820-257E-29FA-D2B4-FB03334D8242}"/>
              </a:ext>
            </a:extLst>
          </p:cNvPr>
          <p:cNvSpPr/>
          <p:nvPr/>
        </p:nvSpPr>
        <p:spPr>
          <a:xfrm>
            <a:off x="9060537" y="7197090"/>
            <a:ext cx="6408063" cy="30480"/>
          </a:xfrm>
          <a:prstGeom prst="rect">
            <a:avLst/>
          </a:prstGeom>
          <a:solidFill>
            <a:srgbClr val="1C9770"/>
          </a:solidFill>
          <a:ln/>
        </p:spPr>
      </p:sp>
      <p:sp>
        <p:nvSpPr>
          <p:cNvPr id="37" name="Text 18">
            <a:extLst>
              <a:ext uri="{FF2B5EF4-FFF2-40B4-BE49-F238E27FC236}">
                <a16:creationId xmlns:a16="http://schemas.microsoft.com/office/drawing/2014/main" id="{94587762-0A71-EFE9-2BA1-ACD2B397626F}"/>
              </a:ext>
            </a:extLst>
          </p:cNvPr>
          <p:cNvSpPr/>
          <p:nvPr/>
        </p:nvSpPr>
        <p:spPr>
          <a:xfrm>
            <a:off x="9060537" y="7371397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성과 모니터링 및 지속적 최적화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885350" y="3917951"/>
            <a:ext cx="8517301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200"/>
              </a:lnSpc>
              <a:spcBef>
                <a:spcPct val="0"/>
              </a:spcBef>
            </a:pPr>
            <a:r>
              <a:rPr lang="en-US" sz="8000" b="1" spc="-160">
                <a:solidFill>
                  <a:srgbClr val="004AAD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감사합니다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85350" y="7726171"/>
            <a:ext cx="8517301" cy="432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49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작성자</a:t>
            </a:r>
            <a:r>
              <a:rPr lang="en-US" sz="2499" b="1" spc="-4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: </a:t>
            </a:r>
            <a:r>
              <a:rPr lang="ko-KR" altLang="en-US" sz="2499" b="1" spc="-4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김민정</a:t>
            </a:r>
            <a:endParaRPr lang="en-US" sz="2499" b="1" spc="-4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762" y="763307"/>
            <a:ext cx="16672477" cy="9344356"/>
            <a:chOff x="0" y="0"/>
            <a:chExt cx="22229969" cy="12459142"/>
          </a:xfrm>
        </p:grpSpPr>
        <p:sp>
          <p:nvSpPr>
            <p:cNvPr id="3" name="Freeform 3"/>
            <p:cNvSpPr/>
            <p:nvPr/>
          </p:nvSpPr>
          <p:spPr>
            <a:xfrm>
              <a:off x="0" y="8681839"/>
              <a:ext cx="21640800" cy="3777303"/>
            </a:xfrm>
            <a:custGeom>
              <a:avLst/>
              <a:gdLst/>
              <a:ahLst/>
              <a:cxnLst/>
              <a:rect l="l" t="t" r="r" b="b"/>
              <a:pathLst>
                <a:path w="21640800" h="3777303">
                  <a:moveTo>
                    <a:pt x="0" y="0"/>
                  </a:moveTo>
                  <a:lnTo>
                    <a:pt x="21640800" y="0"/>
                  </a:lnTo>
                  <a:lnTo>
                    <a:pt x="21640800" y="3777303"/>
                  </a:lnTo>
                  <a:lnTo>
                    <a:pt x="0" y="37773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4" name="Group 4"/>
            <p:cNvGrpSpPr/>
            <p:nvPr/>
          </p:nvGrpSpPr>
          <p:grpSpPr>
            <a:xfrm>
              <a:off x="0" y="0"/>
              <a:ext cx="22229969" cy="11680514"/>
              <a:chOff x="0" y="0"/>
              <a:chExt cx="4391105" cy="2307262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4391105" cy="2307262"/>
              </a:xfrm>
              <a:custGeom>
                <a:avLst/>
                <a:gdLst/>
                <a:ahLst/>
                <a:cxnLst/>
                <a:rect l="l" t="t" r="r" b="b"/>
                <a:pathLst>
                  <a:path w="4391105" h="2307262">
                    <a:moveTo>
                      <a:pt x="0" y="0"/>
                    </a:moveTo>
                    <a:lnTo>
                      <a:pt x="4391105" y="0"/>
                    </a:lnTo>
                    <a:lnTo>
                      <a:pt x="4391105" y="2307262"/>
                    </a:lnTo>
                    <a:lnTo>
                      <a:pt x="0" y="230726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4391105" cy="23453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7" name="Group 7"/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961678" y="3777391"/>
            <a:ext cx="4364644" cy="4364644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dash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lIns="32002" tIns="32002" rIns="32002" bIns="32002" rtlCol="0" anchor="ctr"/>
            <a:lstStyle/>
            <a:p>
              <a:pPr algn="ctr">
                <a:lnSpc>
                  <a:spcPts val="1133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 flipV="1">
            <a:off x="5855836" y="7362835"/>
            <a:ext cx="1692393" cy="0"/>
          </a:xfrm>
          <a:prstGeom prst="line">
            <a:avLst/>
          </a:prstGeom>
          <a:ln w="19050" cap="flat">
            <a:solidFill>
              <a:srgbClr val="004AAD"/>
            </a:solidFill>
            <a:prstDash val="solid"/>
            <a:headEnd type="none" w="sm" len="sm"/>
            <a:tailEnd type="oval" w="lg" len="lg"/>
          </a:ln>
        </p:spPr>
      </p:sp>
      <p:grpSp>
        <p:nvGrpSpPr>
          <p:cNvPr id="14" name="Group 14"/>
          <p:cNvGrpSpPr/>
          <p:nvPr/>
        </p:nvGrpSpPr>
        <p:grpSpPr>
          <a:xfrm>
            <a:off x="2208695" y="6579592"/>
            <a:ext cx="3683011" cy="1631407"/>
            <a:chOff x="0" y="0"/>
            <a:chExt cx="970011" cy="42967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70011" cy="429671"/>
            </a:xfrm>
            <a:custGeom>
              <a:avLst/>
              <a:gdLst/>
              <a:ahLst/>
              <a:cxnLst/>
              <a:rect l="l" t="t" r="r" b="b"/>
              <a:pathLst>
                <a:path w="970011" h="429671">
                  <a:moveTo>
                    <a:pt x="42041" y="0"/>
                  </a:moveTo>
                  <a:lnTo>
                    <a:pt x="927970" y="0"/>
                  </a:lnTo>
                  <a:cubicBezTo>
                    <a:pt x="939120" y="0"/>
                    <a:pt x="949813" y="4429"/>
                    <a:pt x="957698" y="12314"/>
                  </a:cubicBezTo>
                  <a:cubicBezTo>
                    <a:pt x="965582" y="20198"/>
                    <a:pt x="970011" y="30891"/>
                    <a:pt x="970011" y="42041"/>
                  </a:cubicBezTo>
                  <a:lnTo>
                    <a:pt x="970011" y="387630"/>
                  </a:lnTo>
                  <a:cubicBezTo>
                    <a:pt x="970011" y="410848"/>
                    <a:pt x="951189" y="429671"/>
                    <a:pt x="927970" y="429671"/>
                  </a:cubicBezTo>
                  <a:lnTo>
                    <a:pt x="42041" y="429671"/>
                  </a:lnTo>
                  <a:cubicBezTo>
                    <a:pt x="18823" y="429671"/>
                    <a:pt x="0" y="410848"/>
                    <a:pt x="0" y="387630"/>
                  </a:cubicBezTo>
                  <a:lnTo>
                    <a:pt x="0" y="42041"/>
                  </a:lnTo>
                  <a:cubicBezTo>
                    <a:pt x="0" y="18823"/>
                    <a:pt x="18823" y="0"/>
                    <a:pt x="4204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970011" cy="467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>
            <a:off x="5855836" y="4802729"/>
            <a:ext cx="1534015" cy="0"/>
          </a:xfrm>
          <a:prstGeom prst="line">
            <a:avLst/>
          </a:prstGeom>
          <a:ln w="19050" cap="flat">
            <a:solidFill>
              <a:srgbClr val="004AAD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18" name="TextBox 18"/>
          <p:cNvSpPr txBox="1"/>
          <p:nvPr/>
        </p:nvSpPr>
        <p:spPr>
          <a:xfrm>
            <a:off x="7291596" y="6281103"/>
            <a:ext cx="3704808" cy="1097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ko-KR" altLang="en-US" sz="2100" spc="-63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데이터를 통한 고객 행동 분석</a:t>
            </a:r>
            <a:r>
              <a:rPr lang="en-US" altLang="ko-KR" sz="2100" spc="-63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</a:t>
            </a:r>
          </a:p>
          <a:p>
            <a:pPr algn="ctr">
              <a:lnSpc>
                <a:spcPts val="2940"/>
              </a:lnSpc>
            </a:pPr>
            <a:r>
              <a:rPr lang="ko-KR" altLang="en-US" sz="2100" spc="-63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비즈니스 인사이트 도출</a:t>
            </a:r>
            <a:r>
              <a:rPr lang="en-US" altLang="ko-KR" sz="2100" spc="-63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</a:t>
            </a:r>
          </a:p>
          <a:p>
            <a:pPr algn="ctr">
              <a:lnSpc>
                <a:spcPts val="2940"/>
              </a:lnSpc>
            </a:pPr>
            <a:r>
              <a:rPr lang="ko-KR" altLang="en-US" sz="2100" spc="-63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문제 해결을 위한 전략 수행</a:t>
            </a:r>
            <a:endParaRPr lang="en-US" sz="2100" u="none" strike="noStrike" spc="-63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  <p:sp>
        <p:nvSpPr>
          <p:cNvPr id="19" name="AutoShape 19"/>
          <p:cNvSpPr/>
          <p:nvPr/>
        </p:nvSpPr>
        <p:spPr>
          <a:xfrm>
            <a:off x="10754234" y="7362835"/>
            <a:ext cx="1888799" cy="0"/>
          </a:xfrm>
          <a:prstGeom prst="line">
            <a:avLst/>
          </a:prstGeom>
          <a:ln w="19050" cap="flat">
            <a:solidFill>
              <a:srgbClr val="004AAD"/>
            </a:solidFill>
            <a:prstDash val="solid"/>
            <a:headEnd type="oval" w="lg" len="lg"/>
            <a:tailEnd type="none" w="sm" len="sm"/>
          </a:ln>
        </p:spPr>
      </p:sp>
      <p:grpSp>
        <p:nvGrpSpPr>
          <p:cNvPr id="20" name="Group 20"/>
          <p:cNvGrpSpPr/>
          <p:nvPr/>
        </p:nvGrpSpPr>
        <p:grpSpPr>
          <a:xfrm>
            <a:off x="12643033" y="6510628"/>
            <a:ext cx="3683011" cy="1631407"/>
            <a:chOff x="0" y="0"/>
            <a:chExt cx="970011" cy="42967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70011" cy="429671"/>
            </a:xfrm>
            <a:custGeom>
              <a:avLst/>
              <a:gdLst/>
              <a:ahLst/>
              <a:cxnLst/>
              <a:rect l="l" t="t" r="r" b="b"/>
              <a:pathLst>
                <a:path w="970011" h="429671">
                  <a:moveTo>
                    <a:pt x="42041" y="0"/>
                  </a:moveTo>
                  <a:lnTo>
                    <a:pt x="927970" y="0"/>
                  </a:lnTo>
                  <a:cubicBezTo>
                    <a:pt x="939120" y="0"/>
                    <a:pt x="949813" y="4429"/>
                    <a:pt x="957698" y="12314"/>
                  </a:cubicBezTo>
                  <a:cubicBezTo>
                    <a:pt x="965582" y="20198"/>
                    <a:pt x="970011" y="30891"/>
                    <a:pt x="970011" y="42041"/>
                  </a:cubicBezTo>
                  <a:lnTo>
                    <a:pt x="970011" y="387630"/>
                  </a:lnTo>
                  <a:cubicBezTo>
                    <a:pt x="970011" y="410848"/>
                    <a:pt x="951189" y="429671"/>
                    <a:pt x="927970" y="429671"/>
                  </a:cubicBezTo>
                  <a:lnTo>
                    <a:pt x="42041" y="429671"/>
                  </a:lnTo>
                  <a:cubicBezTo>
                    <a:pt x="18823" y="429671"/>
                    <a:pt x="0" y="410848"/>
                    <a:pt x="0" y="387630"/>
                  </a:cubicBezTo>
                  <a:lnTo>
                    <a:pt x="0" y="42041"/>
                  </a:lnTo>
                  <a:cubicBezTo>
                    <a:pt x="0" y="18823"/>
                    <a:pt x="18823" y="0"/>
                    <a:pt x="4204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970011" cy="467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>
            <a:off x="10898155" y="4802729"/>
            <a:ext cx="1744878" cy="0"/>
          </a:xfrm>
          <a:prstGeom prst="line">
            <a:avLst/>
          </a:prstGeom>
          <a:ln w="19050" cap="flat">
            <a:solidFill>
              <a:srgbClr val="004AAD"/>
            </a:solidFill>
            <a:prstDash val="solid"/>
            <a:headEnd type="oval" w="lg" len="lg"/>
            <a:tailEnd type="none" w="sm" len="sm"/>
          </a:ln>
        </p:spPr>
      </p:sp>
      <p:grpSp>
        <p:nvGrpSpPr>
          <p:cNvPr id="24" name="Group 24"/>
          <p:cNvGrpSpPr/>
          <p:nvPr/>
        </p:nvGrpSpPr>
        <p:grpSpPr>
          <a:xfrm>
            <a:off x="12643033" y="3987025"/>
            <a:ext cx="3683011" cy="1631407"/>
            <a:chOff x="0" y="0"/>
            <a:chExt cx="970011" cy="42967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970011" cy="429671"/>
            </a:xfrm>
            <a:custGeom>
              <a:avLst/>
              <a:gdLst/>
              <a:ahLst/>
              <a:cxnLst/>
              <a:rect l="l" t="t" r="r" b="b"/>
              <a:pathLst>
                <a:path w="970011" h="429671">
                  <a:moveTo>
                    <a:pt x="42041" y="0"/>
                  </a:moveTo>
                  <a:lnTo>
                    <a:pt x="927970" y="0"/>
                  </a:lnTo>
                  <a:cubicBezTo>
                    <a:pt x="939120" y="0"/>
                    <a:pt x="949813" y="4429"/>
                    <a:pt x="957698" y="12314"/>
                  </a:cubicBezTo>
                  <a:cubicBezTo>
                    <a:pt x="965582" y="20198"/>
                    <a:pt x="970011" y="30891"/>
                    <a:pt x="970011" y="42041"/>
                  </a:cubicBezTo>
                  <a:lnTo>
                    <a:pt x="970011" y="387630"/>
                  </a:lnTo>
                  <a:cubicBezTo>
                    <a:pt x="970011" y="410848"/>
                    <a:pt x="951189" y="429671"/>
                    <a:pt x="927970" y="429671"/>
                  </a:cubicBezTo>
                  <a:lnTo>
                    <a:pt x="42041" y="429671"/>
                  </a:lnTo>
                  <a:cubicBezTo>
                    <a:pt x="18823" y="429671"/>
                    <a:pt x="0" y="410848"/>
                    <a:pt x="0" y="387630"/>
                  </a:cubicBezTo>
                  <a:lnTo>
                    <a:pt x="0" y="42041"/>
                  </a:lnTo>
                  <a:cubicBezTo>
                    <a:pt x="0" y="18823"/>
                    <a:pt x="18823" y="0"/>
                    <a:pt x="4204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970011" cy="467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2208695" y="3987025"/>
            <a:ext cx="3683011" cy="1631407"/>
            <a:chOff x="0" y="0"/>
            <a:chExt cx="970011" cy="42967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970011" cy="429671"/>
            </a:xfrm>
            <a:custGeom>
              <a:avLst/>
              <a:gdLst/>
              <a:ahLst/>
              <a:cxnLst/>
              <a:rect l="l" t="t" r="r" b="b"/>
              <a:pathLst>
                <a:path w="970011" h="429671">
                  <a:moveTo>
                    <a:pt x="42041" y="0"/>
                  </a:moveTo>
                  <a:lnTo>
                    <a:pt x="927970" y="0"/>
                  </a:lnTo>
                  <a:cubicBezTo>
                    <a:pt x="939120" y="0"/>
                    <a:pt x="949813" y="4429"/>
                    <a:pt x="957698" y="12314"/>
                  </a:cubicBezTo>
                  <a:cubicBezTo>
                    <a:pt x="965582" y="20198"/>
                    <a:pt x="970011" y="30891"/>
                    <a:pt x="970011" y="42041"/>
                  </a:cubicBezTo>
                  <a:lnTo>
                    <a:pt x="970011" y="387630"/>
                  </a:lnTo>
                  <a:cubicBezTo>
                    <a:pt x="970011" y="410848"/>
                    <a:pt x="951189" y="429671"/>
                    <a:pt x="927970" y="429671"/>
                  </a:cubicBezTo>
                  <a:lnTo>
                    <a:pt x="42041" y="429671"/>
                  </a:lnTo>
                  <a:cubicBezTo>
                    <a:pt x="18823" y="429671"/>
                    <a:pt x="0" y="410848"/>
                    <a:pt x="0" y="387630"/>
                  </a:cubicBezTo>
                  <a:lnTo>
                    <a:pt x="0" y="42041"/>
                  </a:lnTo>
                  <a:cubicBezTo>
                    <a:pt x="0" y="18823"/>
                    <a:pt x="18823" y="0"/>
                    <a:pt x="4204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970011" cy="467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개요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2226630" y="6887032"/>
            <a:ext cx="3647141" cy="396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23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예측 및 재고관리</a:t>
            </a:r>
            <a:endParaRPr lang="en-US" sz="23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2514126" y="7400281"/>
            <a:ext cx="3072149" cy="55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0"/>
              </a:lnSpc>
              <a:spcBef>
                <a:spcPct val="0"/>
              </a:spcBef>
            </a:pPr>
            <a:r>
              <a:rPr lang="ko-KR" alt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카테고리별 트렌드 분석</a:t>
            </a:r>
            <a:r>
              <a:rPr lang="en-US" altLang="ko-KR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</a:t>
            </a:r>
          </a:p>
          <a:p>
            <a:pPr marL="0" lvl="0" indent="0" algn="ctr">
              <a:lnSpc>
                <a:spcPts val="2240"/>
              </a:lnSpc>
              <a:spcBef>
                <a:spcPct val="0"/>
              </a:spcBef>
            </a:pPr>
            <a:r>
              <a:rPr lang="ko-KR" alt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향후 수요 예측과 재고 관리 전략 수립</a:t>
            </a:r>
            <a:endParaRPr lang="en-US" sz="1600" spc="-48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2660968" y="6818068"/>
            <a:ext cx="364714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성과 평가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948464" y="7331317"/>
            <a:ext cx="3072149" cy="549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-48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프로젝트</a:t>
            </a:r>
            <a:r>
              <a:rPr 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1600" spc="-48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결과를</a:t>
            </a:r>
            <a:r>
              <a:rPr 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1600" spc="-48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분석하고</a:t>
            </a:r>
            <a:r>
              <a:rPr 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1600" spc="-48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평가하여</a:t>
            </a:r>
            <a:endParaRPr lang="en-US" sz="1600" spc="-48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0" lvl="0" indent="0" algn="ctr">
              <a:lnSpc>
                <a:spcPts val="2240"/>
              </a:lnSpc>
              <a:spcBef>
                <a:spcPct val="0"/>
              </a:spcBef>
            </a:pPr>
            <a:r>
              <a:rPr lang="en-US" sz="1600" spc="-48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개선점을</a:t>
            </a:r>
            <a:r>
              <a:rPr 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1600" spc="-48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도출</a:t>
            </a:r>
            <a:endParaRPr lang="en-US" sz="1600" spc="-48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7291596" y="5743098"/>
            <a:ext cx="3704808" cy="41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3"/>
              </a:lnSpc>
              <a:spcBef>
                <a:spcPct val="0"/>
              </a:spcBef>
            </a:pPr>
            <a:r>
              <a:rPr lang="en-US" sz="2409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목표</a:t>
            </a:r>
            <a:endParaRPr lang="en-US" sz="2409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2226630" y="4294465"/>
            <a:ext cx="3647141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전략</a:t>
            </a:r>
            <a:r>
              <a:rPr lang="en-US" sz="23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en-US" sz="2300" b="1" dirty="0" err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수립</a:t>
            </a:r>
            <a:endParaRPr lang="en-US" sz="23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2660968" y="4294465"/>
            <a:ext cx="3647141" cy="396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2300" b="1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현황 분석 및 방안 제시</a:t>
            </a:r>
            <a:endParaRPr lang="en-US" sz="2300" b="1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2286000" y="4807714"/>
            <a:ext cx="3293357" cy="5505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240"/>
              </a:lnSpc>
              <a:spcBef>
                <a:spcPct val="0"/>
              </a:spcBef>
            </a:pPr>
            <a:r>
              <a:rPr 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RFM </a:t>
            </a:r>
            <a:r>
              <a:rPr lang="ko-KR" alt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분석 바탕으로 고객을 세분화</a:t>
            </a:r>
            <a:r>
              <a:rPr lang="en-US" altLang="ko-KR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</a:t>
            </a:r>
          </a:p>
          <a:p>
            <a:pPr marL="0" lvl="0" indent="0" algn="ctr">
              <a:lnSpc>
                <a:spcPts val="2240"/>
              </a:lnSpc>
              <a:spcBef>
                <a:spcPct val="0"/>
              </a:spcBef>
            </a:pPr>
            <a:r>
              <a:rPr lang="ko-KR" alt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각 세그먼트에 맞는 비즈니스 전략 제시</a:t>
            </a:r>
            <a:endParaRPr lang="en-US" sz="1600" spc="-48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12948464" y="4807714"/>
            <a:ext cx="3072149" cy="550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0"/>
              </a:lnSpc>
              <a:spcBef>
                <a:spcPct val="0"/>
              </a:spcBef>
            </a:pPr>
            <a:r>
              <a:rPr lang="ko-KR" alt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배송 성과를 분석하고</a:t>
            </a:r>
            <a:r>
              <a:rPr lang="en-US" altLang="ko-KR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</a:t>
            </a:r>
          </a:p>
          <a:p>
            <a:pPr marL="0" lvl="0" indent="0" algn="ctr">
              <a:lnSpc>
                <a:spcPts val="2240"/>
              </a:lnSpc>
              <a:spcBef>
                <a:spcPct val="0"/>
              </a:spcBef>
            </a:pPr>
            <a:r>
              <a:rPr lang="ko-KR" altLang="en-US" sz="1600" spc="-48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지역별 물류 최적화 방안</a:t>
            </a:r>
            <a:endParaRPr lang="en-US" sz="1600" spc="-48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  <p:sp>
        <p:nvSpPr>
          <p:cNvPr id="40" name="Freeform 40"/>
          <p:cNvSpPr/>
          <p:nvPr/>
        </p:nvSpPr>
        <p:spPr>
          <a:xfrm>
            <a:off x="8745439" y="4510048"/>
            <a:ext cx="1043860" cy="1071125"/>
          </a:xfrm>
          <a:custGeom>
            <a:avLst/>
            <a:gdLst/>
            <a:ahLst/>
            <a:cxnLst/>
            <a:rect l="l" t="t" r="r" b="b"/>
            <a:pathLst>
              <a:path w="1043860" h="1071125">
                <a:moveTo>
                  <a:pt x="0" y="0"/>
                </a:moveTo>
                <a:lnTo>
                  <a:pt x="1043861" y="0"/>
                </a:lnTo>
                <a:lnTo>
                  <a:pt x="1043861" y="1071125"/>
                </a:lnTo>
                <a:lnTo>
                  <a:pt x="0" y="10711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7789AD-B1E2-4FFF-E77A-1177CED30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D0363F6-3DA5-CD4C-EB2F-D8E636C14082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0C16B7BD-03A4-1268-A800-C8C9288745AB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85495D5-CACF-1096-67D3-98B05D08FB10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F37DBA4C-BC69-ABD3-35D7-C74E021875BD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8DD5D99D-63B4-FB4F-79A9-5FC8DE3E4129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83023D3-227E-2CD3-B316-DD20CC0F74CB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16721570-3233-4A55-6E84-6E87E2727DDA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3A20AF7A-36CF-0FFE-71EF-224839E3ACB0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1. RFM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분석 및 고객 세분화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grpSp>
        <p:nvGrpSpPr>
          <p:cNvPr id="17" name="Group 10">
            <a:extLst>
              <a:ext uri="{FF2B5EF4-FFF2-40B4-BE49-F238E27FC236}">
                <a16:creationId xmlns:a16="http://schemas.microsoft.com/office/drawing/2014/main" id="{09750231-1A06-435E-D31E-22511635D049}"/>
              </a:ext>
            </a:extLst>
          </p:cNvPr>
          <p:cNvGrpSpPr/>
          <p:nvPr/>
        </p:nvGrpSpPr>
        <p:grpSpPr>
          <a:xfrm>
            <a:off x="2439778" y="3551407"/>
            <a:ext cx="13408444" cy="4439422"/>
            <a:chOff x="0" y="0"/>
            <a:chExt cx="3531442" cy="1169230"/>
          </a:xfrm>
        </p:grpSpPr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27CE077A-645D-C141-2871-CA7C71E1DDFC}"/>
                </a:ext>
              </a:extLst>
            </p:cNvPr>
            <p:cNvSpPr/>
            <p:nvPr/>
          </p:nvSpPr>
          <p:spPr>
            <a:xfrm>
              <a:off x="0" y="0"/>
              <a:ext cx="3531442" cy="1169230"/>
            </a:xfrm>
            <a:custGeom>
              <a:avLst/>
              <a:gdLst/>
              <a:ahLst/>
              <a:cxnLst/>
              <a:rect l="l" t="t" r="r" b="b"/>
              <a:pathLst>
                <a:path w="3531442" h="1169230">
                  <a:moveTo>
                    <a:pt x="15590" y="0"/>
                  </a:moveTo>
                  <a:lnTo>
                    <a:pt x="3515852" y="0"/>
                  </a:lnTo>
                  <a:cubicBezTo>
                    <a:pt x="3519987" y="0"/>
                    <a:pt x="3523952" y="1642"/>
                    <a:pt x="3526876" y="4566"/>
                  </a:cubicBezTo>
                  <a:cubicBezTo>
                    <a:pt x="3529800" y="7490"/>
                    <a:pt x="3531442" y="11455"/>
                    <a:pt x="3531442" y="15590"/>
                  </a:cubicBezTo>
                  <a:lnTo>
                    <a:pt x="3531442" y="1153641"/>
                  </a:lnTo>
                  <a:cubicBezTo>
                    <a:pt x="3531442" y="1157776"/>
                    <a:pt x="3529800" y="1161741"/>
                    <a:pt x="3526876" y="1164664"/>
                  </a:cubicBezTo>
                  <a:cubicBezTo>
                    <a:pt x="3523952" y="1167588"/>
                    <a:pt x="3519987" y="1169230"/>
                    <a:pt x="3515852" y="1169230"/>
                  </a:cubicBezTo>
                  <a:lnTo>
                    <a:pt x="15590" y="1169230"/>
                  </a:lnTo>
                  <a:cubicBezTo>
                    <a:pt x="11455" y="1169230"/>
                    <a:pt x="7490" y="1167588"/>
                    <a:pt x="4566" y="1164664"/>
                  </a:cubicBezTo>
                  <a:cubicBezTo>
                    <a:pt x="1642" y="1161741"/>
                    <a:pt x="0" y="1157776"/>
                    <a:pt x="0" y="1153641"/>
                  </a:cubicBezTo>
                  <a:lnTo>
                    <a:pt x="0" y="15590"/>
                  </a:lnTo>
                  <a:cubicBezTo>
                    <a:pt x="0" y="11455"/>
                    <a:pt x="1642" y="7490"/>
                    <a:pt x="4566" y="4566"/>
                  </a:cubicBezTo>
                  <a:cubicBezTo>
                    <a:pt x="7490" y="1642"/>
                    <a:pt x="11455" y="0"/>
                    <a:pt x="15590" y="0"/>
                  </a:cubicBezTo>
                  <a:close/>
                </a:path>
              </a:pathLst>
            </a:custGeom>
            <a:solidFill>
              <a:srgbClr val="EAF3FF"/>
            </a:solidFill>
            <a:ln w="28575" cap="rnd">
              <a:solidFill>
                <a:srgbClr val="004AAD"/>
              </a:solidFill>
              <a:prstDash val="dash"/>
              <a:round/>
            </a:ln>
          </p:spPr>
        </p:sp>
        <p:sp>
          <p:nvSpPr>
            <p:cNvPr id="19" name="TextBox 12">
              <a:extLst>
                <a:ext uri="{FF2B5EF4-FFF2-40B4-BE49-F238E27FC236}">
                  <a16:creationId xmlns:a16="http://schemas.microsoft.com/office/drawing/2014/main" id="{317CE268-6E37-A3A3-ABC0-DE6674330839}"/>
                </a:ext>
              </a:extLst>
            </p:cNvPr>
            <p:cNvSpPr txBox="1"/>
            <p:nvPr/>
          </p:nvSpPr>
          <p:spPr>
            <a:xfrm>
              <a:off x="0" y="-38100"/>
              <a:ext cx="3531442" cy="12073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13">
            <a:extLst>
              <a:ext uri="{FF2B5EF4-FFF2-40B4-BE49-F238E27FC236}">
                <a16:creationId xmlns:a16="http://schemas.microsoft.com/office/drawing/2014/main" id="{75D354DD-1492-02E6-02FC-521CD31EABF8}"/>
              </a:ext>
            </a:extLst>
          </p:cNvPr>
          <p:cNvSpPr txBox="1"/>
          <p:nvPr/>
        </p:nvSpPr>
        <p:spPr>
          <a:xfrm>
            <a:off x="4885350" y="4311015"/>
            <a:ext cx="8517301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지역별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고객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구매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패턴을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분석하여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</a:p>
          <a:p>
            <a:pPr algn="ctr"/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RFM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모델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구축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및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세그먼트별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전략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제시</a:t>
            </a:r>
            <a:endParaRPr lang="en-US" altLang="ko-KR" sz="32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1" name="TextBox 14">
            <a:extLst>
              <a:ext uri="{FF2B5EF4-FFF2-40B4-BE49-F238E27FC236}">
                <a16:creationId xmlns:a16="http://schemas.microsoft.com/office/drawing/2014/main" id="{6A74067A-F7E4-0278-E060-7D5F61BB8BCE}"/>
              </a:ext>
            </a:extLst>
          </p:cNvPr>
          <p:cNvSpPr txBox="1"/>
          <p:nvPr/>
        </p:nvSpPr>
        <p:spPr>
          <a:xfrm>
            <a:off x="3139080" y="5448008"/>
            <a:ext cx="12009839" cy="22100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ctr">
              <a:lnSpc>
                <a:spcPts val="3519"/>
              </a:lnSpc>
              <a:spcBef>
                <a:spcPct val="0"/>
              </a:spcBef>
              <a:buAutoNum type="arabicPeriod"/>
            </a:pPr>
            <a:r>
              <a:rPr lang="en-US" sz="2199" u="none" strike="noStrike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RFM </a:t>
            </a:r>
            <a:r>
              <a:rPr lang="ko-KR" altLang="en-US" sz="2199" u="none" strike="noStrike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모델 구축 </a:t>
            </a:r>
            <a:r>
              <a:rPr lang="en-US" altLang="ko-KR" sz="2199" u="none" strike="noStrike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(</a:t>
            </a:r>
            <a:r>
              <a:rPr lang="ko-KR" altLang="en-US" sz="2199" u="none" strike="noStrike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가중치 부여</a:t>
            </a:r>
            <a:r>
              <a:rPr lang="en-US" altLang="ko-KR" sz="2199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)</a:t>
            </a:r>
            <a:endParaRPr lang="en-US" altLang="ko-KR" sz="2199" u="none" strike="noStrike" spc="-65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457200" lvl="0" indent="-457200" algn="ctr">
              <a:lnSpc>
                <a:spcPts val="3519"/>
              </a:lnSpc>
              <a:spcBef>
                <a:spcPct val="0"/>
              </a:spcBef>
              <a:buAutoNum type="arabicPeriod"/>
            </a:pPr>
            <a:r>
              <a:rPr lang="ko-KR" altLang="en-US" sz="2199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고객 세분화 하여 </a:t>
            </a:r>
            <a:r>
              <a:rPr lang="en-US" altLang="ko-KR" sz="2199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Segment </a:t>
            </a:r>
            <a:r>
              <a:rPr lang="ko-KR" altLang="en-US" sz="2199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분류</a:t>
            </a:r>
            <a:endParaRPr lang="en-US" altLang="ko-KR" sz="2199" spc="-65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457200" lvl="0" indent="-457200" algn="ctr">
              <a:lnSpc>
                <a:spcPts val="3519"/>
              </a:lnSpc>
              <a:spcBef>
                <a:spcPct val="0"/>
              </a:spcBef>
              <a:buAutoNum type="arabicPeriod"/>
            </a:pPr>
            <a:r>
              <a:rPr lang="en-US" altLang="ko-KR" sz="2199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States</a:t>
            </a:r>
            <a:r>
              <a:rPr lang="ko-KR" altLang="en-US" sz="2199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별로 확인</a:t>
            </a:r>
            <a:endParaRPr lang="en-US" altLang="ko-KR" sz="2199" spc="-65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457200" lvl="0" indent="-457200" algn="ctr">
              <a:lnSpc>
                <a:spcPts val="3519"/>
              </a:lnSpc>
              <a:spcBef>
                <a:spcPct val="0"/>
              </a:spcBef>
              <a:buAutoNum type="arabicPeriod"/>
            </a:pPr>
            <a:r>
              <a:rPr lang="ko-KR" altLang="en-US" sz="2199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주별</a:t>
            </a:r>
            <a:r>
              <a:rPr lang="en-US" altLang="ko-KR" sz="2199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 </a:t>
            </a:r>
            <a:r>
              <a:rPr lang="ko-KR" altLang="en-US" sz="2199" spc="-65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세그먼트 특성별 비즈니스 전략 제시</a:t>
            </a:r>
            <a:endParaRPr lang="en-US" altLang="ko-KR" sz="2199" spc="-65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457200" lvl="0" indent="-457200" algn="ctr">
              <a:lnSpc>
                <a:spcPts val="3519"/>
              </a:lnSpc>
              <a:spcBef>
                <a:spcPct val="0"/>
              </a:spcBef>
              <a:buAutoNum type="arabicPeriod"/>
            </a:pPr>
            <a:endParaRPr lang="en-US" sz="2199" u="none" strike="noStrike" spc="-65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</p:spTree>
    <p:extLst>
      <p:ext uri="{BB962C8B-B14F-4D97-AF65-F5344CB8AC3E}">
        <p14:creationId xmlns:p14="http://schemas.microsoft.com/office/powerpoint/2010/main" val="1567867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0CEC02-4407-8F74-D198-373051174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2CA67EF-A54A-38A9-6208-B2B95A4CA093}"/>
              </a:ext>
            </a:extLst>
          </p:cNvPr>
          <p:cNvGrpSpPr/>
          <p:nvPr/>
        </p:nvGrpSpPr>
        <p:grpSpPr>
          <a:xfrm>
            <a:off x="807762" y="763307"/>
            <a:ext cx="16672477" cy="9344356"/>
            <a:chOff x="0" y="0"/>
            <a:chExt cx="22229969" cy="1245914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5EF45D8-AE73-4C2D-C3B2-12234F153304}"/>
                </a:ext>
              </a:extLst>
            </p:cNvPr>
            <p:cNvSpPr/>
            <p:nvPr/>
          </p:nvSpPr>
          <p:spPr>
            <a:xfrm>
              <a:off x="0" y="8681839"/>
              <a:ext cx="21640800" cy="3777303"/>
            </a:xfrm>
            <a:custGeom>
              <a:avLst/>
              <a:gdLst/>
              <a:ahLst/>
              <a:cxnLst/>
              <a:rect l="l" t="t" r="r" b="b"/>
              <a:pathLst>
                <a:path w="21640800" h="3777303">
                  <a:moveTo>
                    <a:pt x="0" y="0"/>
                  </a:moveTo>
                  <a:lnTo>
                    <a:pt x="21640800" y="0"/>
                  </a:lnTo>
                  <a:lnTo>
                    <a:pt x="21640800" y="3777303"/>
                  </a:lnTo>
                  <a:lnTo>
                    <a:pt x="0" y="37773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1E400B0A-B2FE-A318-B80C-53FAF138C0AA}"/>
                </a:ext>
              </a:extLst>
            </p:cNvPr>
            <p:cNvGrpSpPr/>
            <p:nvPr/>
          </p:nvGrpSpPr>
          <p:grpSpPr>
            <a:xfrm>
              <a:off x="0" y="0"/>
              <a:ext cx="22229969" cy="11680514"/>
              <a:chOff x="0" y="0"/>
              <a:chExt cx="4391105" cy="2307262"/>
            </a:xfrm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D1957A1-8C7D-01B7-C219-D8D9B2284F40}"/>
                  </a:ext>
                </a:extLst>
              </p:cNvPr>
              <p:cNvSpPr/>
              <p:nvPr/>
            </p:nvSpPr>
            <p:spPr>
              <a:xfrm>
                <a:off x="0" y="0"/>
                <a:ext cx="4391105" cy="2307262"/>
              </a:xfrm>
              <a:custGeom>
                <a:avLst/>
                <a:gdLst/>
                <a:ahLst/>
                <a:cxnLst/>
                <a:rect l="l" t="t" r="r" b="b"/>
                <a:pathLst>
                  <a:path w="4391105" h="2307262">
                    <a:moveTo>
                      <a:pt x="0" y="0"/>
                    </a:moveTo>
                    <a:lnTo>
                      <a:pt x="4391105" y="0"/>
                    </a:lnTo>
                    <a:lnTo>
                      <a:pt x="4391105" y="2307262"/>
                    </a:lnTo>
                    <a:lnTo>
                      <a:pt x="0" y="230726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지역별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고객들의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구매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패턴을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</a:t>
                </a:r>
                <a:r>
                  <a:rPr lang="en-US" altLang="ko-KR" dirty="0">
                    <a:solidFill>
                      <a:srgbClr val="1C9770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RFM(Recency, Frequency, Monetary)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모델로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분석하여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세그먼트화했습니다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.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특히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구매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금액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(M)에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가중치를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 더 </a:t>
                </a:r>
                <a:r>
                  <a:rPr lang="en-US" altLang="ko-KR" dirty="0" err="1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부여했습니다</a:t>
                </a:r>
                <a:r>
                  <a:rPr lang="en-US" altLang="ko-KR" dirty="0">
                    <a:solidFill>
                      <a:srgbClr val="464646"/>
                    </a:solidFill>
                    <a:latin typeface="Inter Medium" pitchFamily="34" charset="0"/>
                    <a:ea typeface="Inter Medium" pitchFamily="34" charset="-122"/>
                    <a:cs typeface="Inter Medium" pitchFamily="34" charset="-120"/>
                  </a:rPr>
                  <a:t>.</a:t>
                </a:r>
                <a:endParaRPr lang="en-US" altLang="ko-KR" dirty="0"/>
              </a:p>
              <a:p>
                <a:endParaRPr lang="ko-KR" altLang="en-US" dirty="0"/>
              </a:p>
            </p:txBody>
          </p:sp>
          <p:sp>
            <p:nvSpPr>
              <p:cNvPr id="6" name="TextBox 6">
                <a:extLst>
                  <a:ext uri="{FF2B5EF4-FFF2-40B4-BE49-F238E27FC236}">
                    <a16:creationId xmlns:a16="http://schemas.microsoft.com/office/drawing/2014/main" id="{F0701247-7AAA-3AC3-80B4-EDE9327832F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4391105" cy="234536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D7AD0854-0393-1C63-0CE4-3F560CCFFB9B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2A29AE0F-B05B-6DB0-C916-F3B454E64E31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36F69781-FAE6-B148-7809-A8BD7E0C9C70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A3B8DC26-97B4-0426-28D0-2245CC962E5D}"/>
              </a:ext>
            </a:extLst>
          </p:cNvPr>
          <p:cNvGrpSpPr/>
          <p:nvPr/>
        </p:nvGrpSpPr>
        <p:grpSpPr>
          <a:xfrm>
            <a:off x="4395936" y="6554999"/>
            <a:ext cx="2814192" cy="2398501"/>
            <a:chOff x="0" y="0"/>
            <a:chExt cx="835045" cy="663094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84CE1105-9BE5-8036-22D3-CCDCFCA4A40B}"/>
                </a:ext>
              </a:extLst>
            </p:cNvPr>
            <p:cNvSpPr/>
            <p:nvPr/>
          </p:nvSpPr>
          <p:spPr>
            <a:xfrm>
              <a:off x="0" y="0"/>
              <a:ext cx="835045" cy="663094"/>
            </a:xfrm>
            <a:custGeom>
              <a:avLst/>
              <a:gdLst/>
              <a:ahLst/>
              <a:cxnLst/>
              <a:rect l="l" t="t" r="r" b="b"/>
              <a:pathLst>
                <a:path w="835045" h="663094">
                  <a:moveTo>
                    <a:pt x="47151" y="0"/>
                  </a:moveTo>
                  <a:lnTo>
                    <a:pt x="787895" y="0"/>
                  </a:lnTo>
                  <a:cubicBezTo>
                    <a:pt x="813935" y="0"/>
                    <a:pt x="835045" y="21110"/>
                    <a:pt x="835045" y="47151"/>
                  </a:cubicBezTo>
                  <a:lnTo>
                    <a:pt x="835045" y="615943"/>
                  </a:lnTo>
                  <a:cubicBezTo>
                    <a:pt x="835045" y="628448"/>
                    <a:pt x="830078" y="640441"/>
                    <a:pt x="821235" y="649284"/>
                  </a:cubicBezTo>
                  <a:cubicBezTo>
                    <a:pt x="812393" y="658126"/>
                    <a:pt x="800400" y="663094"/>
                    <a:pt x="787895" y="663094"/>
                  </a:cubicBezTo>
                  <a:lnTo>
                    <a:pt x="47151" y="663094"/>
                  </a:lnTo>
                  <a:cubicBezTo>
                    <a:pt x="21110" y="663094"/>
                    <a:pt x="0" y="641984"/>
                    <a:pt x="0" y="615943"/>
                  </a:cubicBezTo>
                  <a:lnTo>
                    <a:pt x="0" y="47151"/>
                  </a:lnTo>
                  <a:cubicBezTo>
                    <a:pt x="0" y="34646"/>
                    <a:pt x="4968" y="22653"/>
                    <a:pt x="13810" y="13810"/>
                  </a:cubicBezTo>
                  <a:cubicBezTo>
                    <a:pt x="22653" y="4968"/>
                    <a:pt x="34646" y="0"/>
                    <a:pt x="4715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773BDB2A-6344-132D-02B1-A547B4B227C4}"/>
                </a:ext>
              </a:extLst>
            </p:cNvPr>
            <p:cNvSpPr txBox="1"/>
            <p:nvPr/>
          </p:nvSpPr>
          <p:spPr>
            <a:xfrm>
              <a:off x="0" y="-38100"/>
              <a:ext cx="835045" cy="701194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E5E6B7D5-E272-F38A-A1E2-AB687AB34CDC}"/>
              </a:ext>
            </a:extLst>
          </p:cNvPr>
          <p:cNvGrpSpPr/>
          <p:nvPr/>
        </p:nvGrpSpPr>
        <p:grpSpPr>
          <a:xfrm>
            <a:off x="7538999" y="6554999"/>
            <a:ext cx="3052801" cy="2398501"/>
            <a:chOff x="0" y="0"/>
            <a:chExt cx="835045" cy="663094"/>
          </a:xfrm>
        </p:grpSpPr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2C35F7C6-4CA0-35F4-5B13-AF9D163D42DD}"/>
                </a:ext>
              </a:extLst>
            </p:cNvPr>
            <p:cNvSpPr/>
            <p:nvPr/>
          </p:nvSpPr>
          <p:spPr>
            <a:xfrm>
              <a:off x="0" y="0"/>
              <a:ext cx="835045" cy="663094"/>
            </a:xfrm>
            <a:custGeom>
              <a:avLst/>
              <a:gdLst/>
              <a:ahLst/>
              <a:cxnLst/>
              <a:rect l="l" t="t" r="r" b="b"/>
              <a:pathLst>
                <a:path w="835045" h="663094">
                  <a:moveTo>
                    <a:pt x="47151" y="0"/>
                  </a:moveTo>
                  <a:lnTo>
                    <a:pt x="787895" y="0"/>
                  </a:lnTo>
                  <a:cubicBezTo>
                    <a:pt x="813935" y="0"/>
                    <a:pt x="835045" y="21110"/>
                    <a:pt x="835045" y="47151"/>
                  </a:cubicBezTo>
                  <a:lnTo>
                    <a:pt x="835045" y="615943"/>
                  </a:lnTo>
                  <a:cubicBezTo>
                    <a:pt x="835045" y="628448"/>
                    <a:pt x="830078" y="640441"/>
                    <a:pt x="821235" y="649284"/>
                  </a:cubicBezTo>
                  <a:cubicBezTo>
                    <a:pt x="812393" y="658126"/>
                    <a:pt x="800400" y="663094"/>
                    <a:pt x="787895" y="663094"/>
                  </a:cubicBezTo>
                  <a:lnTo>
                    <a:pt x="47151" y="663094"/>
                  </a:lnTo>
                  <a:cubicBezTo>
                    <a:pt x="21110" y="663094"/>
                    <a:pt x="0" y="641984"/>
                    <a:pt x="0" y="615943"/>
                  </a:cubicBezTo>
                  <a:lnTo>
                    <a:pt x="0" y="47151"/>
                  </a:lnTo>
                  <a:cubicBezTo>
                    <a:pt x="0" y="34646"/>
                    <a:pt x="4968" y="22653"/>
                    <a:pt x="13810" y="13810"/>
                  </a:cubicBezTo>
                  <a:cubicBezTo>
                    <a:pt x="22653" y="4968"/>
                    <a:pt x="34646" y="0"/>
                    <a:pt x="4715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AD34C5E1-3336-F93A-E4FC-679D553D438B}"/>
                </a:ext>
              </a:extLst>
            </p:cNvPr>
            <p:cNvSpPr txBox="1"/>
            <p:nvPr/>
          </p:nvSpPr>
          <p:spPr>
            <a:xfrm>
              <a:off x="0" y="-38100"/>
              <a:ext cx="835045" cy="701194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grpSp>
        <p:nvGrpSpPr>
          <p:cNvPr id="19" name="Group 19">
            <a:extLst>
              <a:ext uri="{FF2B5EF4-FFF2-40B4-BE49-F238E27FC236}">
                <a16:creationId xmlns:a16="http://schemas.microsoft.com/office/drawing/2014/main" id="{330798FF-62DA-855F-E831-733497B3CDA4}"/>
              </a:ext>
            </a:extLst>
          </p:cNvPr>
          <p:cNvGrpSpPr/>
          <p:nvPr/>
        </p:nvGrpSpPr>
        <p:grpSpPr>
          <a:xfrm>
            <a:off x="11049000" y="6554999"/>
            <a:ext cx="2814192" cy="2398501"/>
            <a:chOff x="0" y="0"/>
            <a:chExt cx="835045" cy="663094"/>
          </a:xfrm>
        </p:grpSpPr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2EA000C7-81C6-A294-E73D-F94DE7F1C0F0}"/>
                </a:ext>
              </a:extLst>
            </p:cNvPr>
            <p:cNvSpPr/>
            <p:nvPr/>
          </p:nvSpPr>
          <p:spPr>
            <a:xfrm>
              <a:off x="0" y="0"/>
              <a:ext cx="835045" cy="663094"/>
            </a:xfrm>
            <a:custGeom>
              <a:avLst/>
              <a:gdLst/>
              <a:ahLst/>
              <a:cxnLst/>
              <a:rect l="l" t="t" r="r" b="b"/>
              <a:pathLst>
                <a:path w="835045" h="663094">
                  <a:moveTo>
                    <a:pt x="47151" y="0"/>
                  </a:moveTo>
                  <a:lnTo>
                    <a:pt x="787895" y="0"/>
                  </a:lnTo>
                  <a:cubicBezTo>
                    <a:pt x="813935" y="0"/>
                    <a:pt x="835045" y="21110"/>
                    <a:pt x="835045" y="47151"/>
                  </a:cubicBezTo>
                  <a:lnTo>
                    <a:pt x="835045" y="615943"/>
                  </a:lnTo>
                  <a:cubicBezTo>
                    <a:pt x="835045" y="628448"/>
                    <a:pt x="830078" y="640441"/>
                    <a:pt x="821235" y="649284"/>
                  </a:cubicBezTo>
                  <a:cubicBezTo>
                    <a:pt x="812393" y="658126"/>
                    <a:pt x="800400" y="663094"/>
                    <a:pt x="787895" y="663094"/>
                  </a:cubicBezTo>
                  <a:lnTo>
                    <a:pt x="47151" y="663094"/>
                  </a:lnTo>
                  <a:cubicBezTo>
                    <a:pt x="21110" y="663094"/>
                    <a:pt x="0" y="641984"/>
                    <a:pt x="0" y="615943"/>
                  </a:cubicBezTo>
                  <a:lnTo>
                    <a:pt x="0" y="47151"/>
                  </a:lnTo>
                  <a:cubicBezTo>
                    <a:pt x="0" y="34646"/>
                    <a:pt x="4968" y="22653"/>
                    <a:pt x="13810" y="13810"/>
                  </a:cubicBezTo>
                  <a:cubicBezTo>
                    <a:pt x="22653" y="4968"/>
                    <a:pt x="34646" y="0"/>
                    <a:pt x="4715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21" name="TextBox 21">
              <a:extLst>
                <a:ext uri="{FF2B5EF4-FFF2-40B4-BE49-F238E27FC236}">
                  <a16:creationId xmlns:a16="http://schemas.microsoft.com/office/drawing/2014/main" id="{FD2EFA35-32A3-EB89-3F7C-6B34BDC81B96}"/>
                </a:ext>
              </a:extLst>
            </p:cNvPr>
            <p:cNvSpPr txBox="1"/>
            <p:nvPr/>
          </p:nvSpPr>
          <p:spPr>
            <a:xfrm>
              <a:off x="0" y="-38100"/>
              <a:ext cx="835045" cy="701194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sp>
        <p:nvSpPr>
          <p:cNvPr id="30" name="TextBox 30">
            <a:extLst>
              <a:ext uri="{FF2B5EF4-FFF2-40B4-BE49-F238E27FC236}">
                <a16:creationId xmlns:a16="http://schemas.microsoft.com/office/drawing/2014/main" id="{B4674A39-E70C-8278-1661-98B8B26E79F1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altLang="ko-KR" sz="4000" dirty="0">
                <a:solidFill>
                  <a:srgbClr val="030303"/>
                </a:solidFill>
                <a:latin typeface="각진펜 Bold" panose="020B0600000101010101" charset="-127"/>
                <a:ea typeface="각진펜 Bold" panose="020B0600000101010101" charset="-127"/>
                <a:cs typeface="DM Sans Semi Bold" pitchFamily="34" charset="-120"/>
              </a:rPr>
              <a:t>1-1. RFM </a:t>
            </a:r>
            <a:r>
              <a:rPr lang="en-US" altLang="ko-KR" sz="4000" dirty="0" err="1">
                <a:solidFill>
                  <a:srgbClr val="030303"/>
                </a:solidFill>
                <a:latin typeface="각진펜 Bold" panose="020B0600000101010101" charset="-127"/>
                <a:ea typeface="각진펜 Bold" panose="020B0600000101010101" charset="-127"/>
                <a:cs typeface="DM Sans Semi Bold" pitchFamily="34" charset="-120"/>
              </a:rPr>
              <a:t>모델</a:t>
            </a:r>
            <a:r>
              <a:rPr lang="en-US" altLang="ko-KR" sz="4000" dirty="0">
                <a:solidFill>
                  <a:srgbClr val="030303"/>
                </a:solidFill>
                <a:latin typeface="각진펜 Bold" panose="020B0600000101010101" charset="-127"/>
                <a:ea typeface="각진펜 Bold" panose="020B0600000101010101" charset="-127"/>
                <a:cs typeface="DM Sans Semi Bold" pitchFamily="34" charset="-120"/>
              </a:rPr>
              <a:t> </a:t>
            </a:r>
            <a:r>
              <a:rPr lang="en-US" altLang="ko-KR" sz="4000" dirty="0" err="1">
                <a:solidFill>
                  <a:srgbClr val="030303"/>
                </a:solidFill>
                <a:latin typeface="각진펜 Bold" panose="020B0600000101010101" charset="-127"/>
                <a:ea typeface="각진펜 Bold" panose="020B0600000101010101" charset="-127"/>
                <a:cs typeface="DM Sans Semi Bold" pitchFamily="34" charset="-120"/>
              </a:rPr>
              <a:t>기반</a:t>
            </a:r>
            <a:r>
              <a:rPr lang="en-US" altLang="ko-KR" sz="4000" dirty="0">
                <a:solidFill>
                  <a:srgbClr val="030303"/>
                </a:solidFill>
                <a:latin typeface="각진펜 Bold" panose="020B0600000101010101" charset="-127"/>
                <a:ea typeface="각진펜 Bold" panose="020B0600000101010101" charset="-127"/>
                <a:cs typeface="DM Sans Semi Bold" pitchFamily="34" charset="-120"/>
              </a:rPr>
              <a:t> </a:t>
            </a:r>
            <a:r>
              <a:rPr lang="en-US" altLang="ko-KR" sz="4000" dirty="0" err="1">
                <a:solidFill>
                  <a:srgbClr val="030303"/>
                </a:solidFill>
                <a:latin typeface="각진펜 Bold" panose="020B0600000101010101" charset="-127"/>
                <a:ea typeface="각진펜 Bold" panose="020B0600000101010101" charset="-127"/>
                <a:cs typeface="DM Sans Semi Bold" pitchFamily="34" charset="-120"/>
              </a:rPr>
              <a:t>고객</a:t>
            </a:r>
            <a:r>
              <a:rPr lang="en-US" altLang="ko-KR" sz="4000" dirty="0">
                <a:solidFill>
                  <a:srgbClr val="030303"/>
                </a:solidFill>
                <a:latin typeface="각진펜 Bold" panose="020B0600000101010101" charset="-127"/>
                <a:ea typeface="각진펜 Bold" panose="020B0600000101010101" charset="-127"/>
                <a:cs typeface="DM Sans Semi Bold" pitchFamily="34" charset="-120"/>
              </a:rPr>
              <a:t> </a:t>
            </a:r>
            <a:r>
              <a:rPr lang="en-US" altLang="ko-KR" sz="4000" dirty="0" err="1">
                <a:solidFill>
                  <a:srgbClr val="030303"/>
                </a:solidFill>
                <a:latin typeface="각진펜 Bold" panose="020B0600000101010101" charset="-127"/>
                <a:ea typeface="각진펜 Bold" panose="020B0600000101010101" charset="-127"/>
                <a:cs typeface="DM Sans Semi Bold" pitchFamily="34" charset="-120"/>
              </a:rPr>
              <a:t>세분화</a:t>
            </a:r>
            <a:endParaRPr lang="en-US" altLang="ko-KR" sz="4000" dirty="0">
              <a:latin typeface="각진펜 Bold" panose="020B0600000101010101" charset="-127"/>
              <a:ea typeface="각진펜 Bold" panose="020B0600000101010101" charset="-127"/>
            </a:endParaRPr>
          </a:p>
        </p:txBody>
      </p:sp>
      <p:sp>
        <p:nvSpPr>
          <p:cNvPr id="36" name="TextBox 36">
            <a:extLst>
              <a:ext uri="{FF2B5EF4-FFF2-40B4-BE49-F238E27FC236}">
                <a16:creationId xmlns:a16="http://schemas.microsoft.com/office/drawing/2014/main" id="{95D40A12-01EF-A597-E240-76EF22C9E0B5}"/>
              </a:ext>
            </a:extLst>
          </p:cNvPr>
          <p:cNvSpPr txBox="1"/>
          <p:nvPr/>
        </p:nvSpPr>
        <p:spPr>
          <a:xfrm>
            <a:off x="4538323" y="6884656"/>
            <a:ext cx="2380660" cy="8411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400" dirty="0"/>
              <a:t>Regular</a:t>
            </a:r>
            <a:r>
              <a:rPr lang="en-US" altLang="ko-KR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 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(score ≥ 3.8)</a:t>
            </a:r>
            <a:endParaRPr lang="en-US" altLang="ko-KR" sz="22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7" name="TextBox 37">
            <a:extLst>
              <a:ext uri="{FF2B5EF4-FFF2-40B4-BE49-F238E27FC236}">
                <a16:creationId xmlns:a16="http://schemas.microsoft.com/office/drawing/2014/main" id="{B13849CD-B6C5-2A74-EBAF-6B62BAE94032}"/>
              </a:ext>
            </a:extLst>
          </p:cNvPr>
          <p:cNvSpPr txBox="1"/>
          <p:nvPr/>
        </p:nvSpPr>
        <p:spPr>
          <a:xfrm>
            <a:off x="7611555" y="6884656"/>
            <a:ext cx="2898837" cy="8411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400" dirty="0"/>
              <a:t>Potential </a:t>
            </a:r>
            <a:endParaRPr lang="en-US" altLang="ko-KR" sz="2200" b="1" dirty="0">
              <a:solidFill>
                <a:srgbClr val="464646"/>
              </a:solidFill>
              <a:latin typeface="Nanum Square" panose="020B0600000101010101" charset="-127"/>
              <a:ea typeface="Nanum Square" panose="020B0600000101010101" charset="-127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(score ≥ 3.0)</a:t>
            </a:r>
            <a:endParaRPr lang="en-US" altLang="ko-KR" sz="22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8" name="TextBox 38">
            <a:extLst>
              <a:ext uri="{FF2B5EF4-FFF2-40B4-BE49-F238E27FC236}">
                <a16:creationId xmlns:a16="http://schemas.microsoft.com/office/drawing/2014/main" id="{F6F9D1DB-3CDE-DF79-9647-D6293D1AEA29}"/>
              </a:ext>
            </a:extLst>
          </p:cNvPr>
          <p:cNvSpPr txBox="1"/>
          <p:nvPr/>
        </p:nvSpPr>
        <p:spPr>
          <a:xfrm>
            <a:off x="10964355" y="6884656"/>
            <a:ext cx="2898837" cy="8411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Risk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(score ≥ 2.0)</a:t>
            </a:r>
            <a:endParaRPr lang="en-US" altLang="ko-KR" sz="22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C3A5A63-3964-E424-B2B2-7436C8AD1BF2}"/>
              </a:ext>
            </a:extLst>
          </p:cNvPr>
          <p:cNvSpPr txBox="1"/>
          <p:nvPr/>
        </p:nvSpPr>
        <p:spPr>
          <a:xfrm>
            <a:off x="4396982" y="2848535"/>
            <a:ext cx="9144000" cy="799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지역별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고객들의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구매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패턴을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1800" dirty="0">
                <a:solidFill>
                  <a:srgbClr val="48AB8B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RFM</a:t>
            </a:r>
            <a:r>
              <a:rPr lang="en-US" altLang="ko-KR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ko-KR" altLang="en-US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모델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로 </a:t>
            </a: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분석하여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세그먼트</a:t>
            </a: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했습니다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. 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특히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구매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금액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(M)에 </a:t>
            </a: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가중치를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더 </a:t>
            </a:r>
            <a:r>
              <a:rPr lang="en-US" altLang="ko-KR" sz="1800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부여했습니다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.</a:t>
            </a:r>
            <a:endParaRPr lang="en-US" altLang="ko-KR" sz="180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119EE5A4-2A67-83F1-6C3C-4D6C97405CE2}"/>
              </a:ext>
            </a:extLst>
          </p:cNvPr>
          <p:cNvGrpSpPr/>
          <p:nvPr/>
        </p:nvGrpSpPr>
        <p:grpSpPr>
          <a:xfrm>
            <a:off x="1224408" y="6554999"/>
            <a:ext cx="2814192" cy="2398501"/>
            <a:chOff x="1066801" y="3954813"/>
            <a:chExt cx="2814192" cy="2398501"/>
          </a:xfrm>
        </p:grpSpPr>
        <p:grpSp>
          <p:nvGrpSpPr>
            <p:cNvPr id="10" name="Group 10">
              <a:extLst>
                <a:ext uri="{FF2B5EF4-FFF2-40B4-BE49-F238E27FC236}">
                  <a16:creationId xmlns:a16="http://schemas.microsoft.com/office/drawing/2014/main" id="{73D28BC6-7793-84EA-1473-C26F982A8050}"/>
                </a:ext>
              </a:extLst>
            </p:cNvPr>
            <p:cNvGrpSpPr/>
            <p:nvPr/>
          </p:nvGrpSpPr>
          <p:grpSpPr>
            <a:xfrm>
              <a:off x="1066801" y="3954813"/>
              <a:ext cx="2814192" cy="2398501"/>
              <a:chOff x="0" y="0"/>
              <a:chExt cx="835045" cy="663094"/>
            </a:xfrm>
          </p:grpSpPr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92D98039-5D53-5512-38E6-CD1FD69114BB}"/>
                  </a:ext>
                </a:extLst>
              </p:cNvPr>
              <p:cNvSpPr/>
              <p:nvPr/>
            </p:nvSpPr>
            <p:spPr>
              <a:xfrm>
                <a:off x="0" y="0"/>
                <a:ext cx="835045" cy="663094"/>
              </a:xfrm>
              <a:custGeom>
                <a:avLst/>
                <a:gdLst/>
                <a:ahLst/>
                <a:cxnLst/>
                <a:rect l="l" t="t" r="r" b="b"/>
                <a:pathLst>
                  <a:path w="835045" h="663094">
                    <a:moveTo>
                      <a:pt x="47151" y="0"/>
                    </a:moveTo>
                    <a:lnTo>
                      <a:pt x="787895" y="0"/>
                    </a:lnTo>
                    <a:cubicBezTo>
                      <a:pt x="813935" y="0"/>
                      <a:pt x="835045" y="21110"/>
                      <a:pt x="835045" y="47151"/>
                    </a:cubicBezTo>
                    <a:lnTo>
                      <a:pt x="835045" y="615943"/>
                    </a:lnTo>
                    <a:cubicBezTo>
                      <a:pt x="835045" y="628448"/>
                      <a:pt x="830078" y="640441"/>
                      <a:pt x="821235" y="649284"/>
                    </a:cubicBezTo>
                    <a:cubicBezTo>
                      <a:pt x="812393" y="658126"/>
                      <a:pt x="800400" y="663094"/>
                      <a:pt x="787895" y="663094"/>
                    </a:cubicBezTo>
                    <a:lnTo>
                      <a:pt x="47151" y="663094"/>
                    </a:lnTo>
                    <a:cubicBezTo>
                      <a:pt x="21110" y="663094"/>
                      <a:pt x="0" y="641984"/>
                      <a:pt x="0" y="615943"/>
                    </a:cubicBezTo>
                    <a:lnTo>
                      <a:pt x="0" y="47151"/>
                    </a:lnTo>
                    <a:cubicBezTo>
                      <a:pt x="0" y="34646"/>
                      <a:pt x="4968" y="22653"/>
                      <a:pt x="13810" y="13810"/>
                    </a:cubicBezTo>
                    <a:cubicBezTo>
                      <a:pt x="22653" y="4968"/>
                      <a:pt x="34646" y="0"/>
                      <a:pt x="47151" y="0"/>
                    </a:cubicBezTo>
                    <a:close/>
                  </a:path>
                </a:pathLst>
              </a:custGeom>
              <a:solidFill>
                <a:srgbClr val="F2F2F2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>
                  <a:latin typeface="Nanum Square" panose="020B0600000101010101" charset="-127"/>
                  <a:ea typeface="Nanum Square" panose="020B0600000101010101" charset="-127"/>
                </a:endParaRPr>
              </a:p>
            </p:txBody>
          </p:sp>
          <p:sp>
            <p:nvSpPr>
              <p:cNvPr id="12" name="TextBox 12">
                <a:extLst>
                  <a:ext uri="{FF2B5EF4-FFF2-40B4-BE49-F238E27FC236}">
                    <a16:creationId xmlns:a16="http://schemas.microsoft.com/office/drawing/2014/main" id="{A94DD04D-B09A-DBC3-4253-04E8D11E4281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35045" cy="701194"/>
              </a:xfrm>
              <a:prstGeom prst="rect">
                <a:avLst/>
              </a:prstGeom>
            </p:spPr>
            <p:txBody>
              <a:bodyPr lIns="52616" tIns="52616" rIns="52616" bIns="52616" rtlCol="0" anchor="ctr"/>
              <a:lstStyle/>
              <a:p>
                <a:pPr algn="ctr">
                  <a:lnSpc>
                    <a:spcPts val="2660"/>
                  </a:lnSpc>
                </a:pPr>
                <a:endParaRPr>
                  <a:latin typeface="Nanum Square" panose="020B0600000101010101" charset="-127"/>
                  <a:ea typeface="Nanum Square" panose="020B0600000101010101" charset="-127"/>
                </a:endParaRPr>
              </a:p>
            </p:txBody>
          </p:sp>
        </p:grpSp>
        <p:sp>
          <p:nvSpPr>
            <p:cNvPr id="31" name="TextBox 31">
              <a:extLst>
                <a:ext uri="{FF2B5EF4-FFF2-40B4-BE49-F238E27FC236}">
                  <a16:creationId xmlns:a16="http://schemas.microsoft.com/office/drawing/2014/main" id="{31E42BED-938F-A941-3162-B78CD8C0D0A2}"/>
                </a:ext>
              </a:extLst>
            </p:cNvPr>
            <p:cNvSpPr txBox="1"/>
            <p:nvPr/>
          </p:nvSpPr>
          <p:spPr>
            <a:xfrm>
              <a:off x="1371600" y="4284470"/>
              <a:ext cx="2380660" cy="70647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750"/>
                </a:lnSpc>
              </a:pPr>
              <a:r>
                <a:rPr lang="en-US" altLang="ko-KR" sz="2200" b="1" dirty="0">
                  <a:solidFill>
                    <a:srgbClr val="464646"/>
                  </a:solidFill>
                  <a:latin typeface="Nanum Square" panose="020B0600000101010101" charset="-127"/>
                  <a:ea typeface="Nanum Square" panose="020B0600000101010101" charset="-127"/>
                  <a:cs typeface="DM Sans Semi Bold" pitchFamily="34" charset="-120"/>
                </a:rPr>
                <a:t>VVIP </a:t>
              </a:r>
            </a:p>
            <a:p>
              <a:pPr algn="ctr">
                <a:lnSpc>
                  <a:spcPts val="2750"/>
                </a:lnSpc>
              </a:pPr>
              <a:r>
                <a:rPr lang="en-US" altLang="ko-KR" sz="2200" b="1" dirty="0">
                  <a:solidFill>
                    <a:srgbClr val="464646"/>
                  </a:solidFill>
                  <a:latin typeface="Nanum Square" panose="020B0600000101010101" charset="-127"/>
                  <a:ea typeface="Nanum Square" panose="020B0600000101010101" charset="-127"/>
                  <a:cs typeface="DM Sans Semi Bold" pitchFamily="34" charset="-120"/>
                </a:rPr>
                <a:t>(score ≥ 4.5)</a:t>
              </a:r>
              <a:endParaRPr lang="en-US" altLang="ko-KR" sz="2200" b="1" dirty="0"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  <p:sp>
          <p:nvSpPr>
            <p:cNvPr id="47" name="Text 4">
              <a:extLst>
                <a:ext uri="{FF2B5EF4-FFF2-40B4-BE49-F238E27FC236}">
                  <a16:creationId xmlns:a16="http://schemas.microsoft.com/office/drawing/2014/main" id="{742526DE-1A31-0F87-AD2E-EC40818804B1}"/>
                </a:ext>
              </a:extLst>
            </p:cNvPr>
            <p:cNvSpPr/>
            <p:nvPr/>
          </p:nvSpPr>
          <p:spPr>
            <a:xfrm>
              <a:off x="1436341" y="5258930"/>
              <a:ext cx="2115242" cy="38385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64646"/>
                  </a:solidFill>
                  <a:latin typeface="Nanum Square" panose="020B0600000101010101" charset="-127"/>
                  <a:ea typeface="Nanum Square" panose="020B0600000101010101" charset="-127"/>
                  <a:cs typeface="Inter Medium" pitchFamily="34" charset="-120"/>
                </a:rPr>
                <a:t>최상위 충성 고객층</a:t>
              </a:r>
              <a:endParaRPr lang="en-US" sz="1750" dirty="0"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sp>
        <p:nvSpPr>
          <p:cNvPr id="50" name="Text 7">
            <a:extLst>
              <a:ext uri="{FF2B5EF4-FFF2-40B4-BE49-F238E27FC236}">
                <a16:creationId xmlns:a16="http://schemas.microsoft.com/office/drawing/2014/main" id="{B3BBA12E-8390-FF7A-9B12-65F22E8BAC4A}"/>
              </a:ext>
            </a:extLst>
          </p:cNvPr>
          <p:cNvSpPr/>
          <p:nvPr/>
        </p:nvSpPr>
        <p:spPr>
          <a:xfrm>
            <a:off x="4953000" y="7914857"/>
            <a:ext cx="20196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정기적 구매 고객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53" name="Text 10">
            <a:extLst>
              <a:ext uri="{FF2B5EF4-FFF2-40B4-BE49-F238E27FC236}">
                <a16:creationId xmlns:a16="http://schemas.microsoft.com/office/drawing/2014/main" id="{35565F78-72E0-C3F8-F290-1582E0840C44}"/>
              </a:ext>
            </a:extLst>
          </p:cNvPr>
          <p:cNvSpPr/>
          <p:nvPr/>
        </p:nvSpPr>
        <p:spPr>
          <a:xfrm>
            <a:off x="8071431" y="7949511"/>
            <a:ext cx="2596569" cy="362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성장 가능성 있는 고객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56" name="Text 13">
            <a:extLst>
              <a:ext uri="{FF2B5EF4-FFF2-40B4-BE49-F238E27FC236}">
                <a16:creationId xmlns:a16="http://schemas.microsoft.com/office/drawing/2014/main" id="{CB8CF684-DF75-AD0A-C7B2-A08430CFC347}"/>
              </a:ext>
            </a:extLst>
          </p:cNvPr>
          <p:cNvSpPr/>
          <p:nvPr/>
        </p:nvSpPr>
        <p:spPr>
          <a:xfrm>
            <a:off x="11488079" y="8010418"/>
            <a:ext cx="2913721" cy="27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이탈 가능성 높은 고객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DE319E63-FF8F-6AEF-F029-8523A004DDB0}"/>
              </a:ext>
            </a:extLst>
          </p:cNvPr>
          <p:cNvGrpSpPr/>
          <p:nvPr/>
        </p:nvGrpSpPr>
        <p:grpSpPr>
          <a:xfrm>
            <a:off x="14264619" y="6554999"/>
            <a:ext cx="3547881" cy="2398501"/>
            <a:chOff x="14264619" y="4882022"/>
            <a:chExt cx="3547881" cy="2398501"/>
          </a:xfrm>
        </p:grpSpPr>
        <p:grpSp>
          <p:nvGrpSpPr>
            <p:cNvPr id="63" name="Group 19">
              <a:extLst>
                <a:ext uri="{FF2B5EF4-FFF2-40B4-BE49-F238E27FC236}">
                  <a16:creationId xmlns:a16="http://schemas.microsoft.com/office/drawing/2014/main" id="{6D93A7E2-D809-A1F9-C94C-AE83675B7EDA}"/>
                </a:ext>
              </a:extLst>
            </p:cNvPr>
            <p:cNvGrpSpPr/>
            <p:nvPr/>
          </p:nvGrpSpPr>
          <p:grpSpPr>
            <a:xfrm>
              <a:off x="14264619" y="4882022"/>
              <a:ext cx="2814192" cy="2398501"/>
              <a:chOff x="0" y="0"/>
              <a:chExt cx="835045" cy="663094"/>
            </a:xfrm>
          </p:grpSpPr>
          <p:sp>
            <p:nvSpPr>
              <p:cNvPr id="64" name="Freeform 20">
                <a:extLst>
                  <a:ext uri="{FF2B5EF4-FFF2-40B4-BE49-F238E27FC236}">
                    <a16:creationId xmlns:a16="http://schemas.microsoft.com/office/drawing/2014/main" id="{4CED0462-0AC0-3333-B59F-B56D150F63FD}"/>
                  </a:ext>
                </a:extLst>
              </p:cNvPr>
              <p:cNvSpPr/>
              <p:nvPr/>
            </p:nvSpPr>
            <p:spPr>
              <a:xfrm>
                <a:off x="0" y="0"/>
                <a:ext cx="835045" cy="663094"/>
              </a:xfrm>
              <a:custGeom>
                <a:avLst/>
                <a:gdLst/>
                <a:ahLst/>
                <a:cxnLst/>
                <a:rect l="l" t="t" r="r" b="b"/>
                <a:pathLst>
                  <a:path w="835045" h="663094">
                    <a:moveTo>
                      <a:pt x="47151" y="0"/>
                    </a:moveTo>
                    <a:lnTo>
                      <a:pt x="787895" y="0"/>
                    </a:lnTo>
                    <a:cubicBezTo>
                      <a:pt x="813935" y="0"/>
                      <a:pt x="835045" y="21110"/>
                      <a:pt x="835045" y="47151"/>
                    </a:cubicBezTo>
                    <a:lnTo>
                      <a:pt x="835045" y="615943"/>
                    </a:lnTo>
                    <a:cubicBezTo>
                      <a:pt x="835045" y="628448"/>
                      <a:pt x="830078" y="640441"/>
                      <a:pt x="821235" y="649284"/>
                    </a:cubicBezTo>
                    <a:cubicBezTo>
                      <a:pt x="812393" y="658126"/>
                      <a:pt x="800400" y="663094"/>
                      <a:pt x="787895" y="663094"/>
                    </a:cubicBezTo>
                    <a:lnTo>
                      <a:pt x="47151" y="663094"/>
                    </a:lnTo>
                    <a:cubicBezTo>
                      <a:pt x="21110" y="663094"/>
                      <a:pt x="0" y="641984"/>
                      <a:pt x="0" y="615943"/>
                    </a:cubicBezTo>
                    <a:lnTo>
                      <a:pt x="0" y="47151"/>
                    </a:lnTo>
                    <a:cubicBezTo>
                      <a:pt x="0" y="34646"/>
                      <a:pt x="4968" y="22653"/>
                      <a:pt x="13810" y="13810"/>
                    </a:cubicBezTo>
                    <a:cubicBezTo>
                      <a:pt x="22653" y="4968"/>
                      <a:pt x="34646" y="0"/>
                      <a:pt x="47151" y="0"/>
                    </a:cubicBezTo>
                    <a:close/>
                  </a:path>
                </a:pathLst>
              </a:custGeom>
              <a:solidFill>
                <a:srgbClr val="F2F2F2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65" name="TextBox 21">
                <a:extLst>
                  <a:ext uri="{FF2B5EF4-FFF2-40B4-BE49-F238E27FC236}">
                    <a16:creationId xmlns:a16="http://schemas.microsoft.com/office/drawing/2014/main" id="{46166FB8-2ABF-1179-BA74-A94FCFA5A343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35045" cy="701194"/>
              </a:xfrm>
              <a:prstGeom prst="rect">
                <a:avLst/>
              </a:prstGeom>
            </p:spPr>
            <p:txBody>
              <a:bodyPr lIns="52616" tIns="52616" rIns="52616" bIns="52616" rtlCol="0" anchor="ctr"/>
              <a:lstStyle/>
              <a:p>
                <a:pPr algn="ctr">
                  <a:lnSpc>
                    <a:spcPts val="2660"/>
                  </a:lnSpc>
                </a:pPr>
                <a:endParaRPr>
                  <a:latin typeface="Nanum Square" panose="020B0600000101010101" charset="-127"/>
                  <a:ea typeface="Nanum Square" panose="020B0600000101010101" charset="-127"/>
                </a:endParaRPr>
              </a:p>
            </p:txBody>
          </p:sp>
        </p:grpSp>
        <p:sp>
          <p:nvSpPr>
            <p:cNvPr id="66" name="TextBox 38">
              <a:extLst>
                <a:ext uri="{FF2B5EF4-FFF2-40B4-BE49-F238E27FC236}">
                  <a16:creationId xmlns:a16="http://schemas.microsoft.com/office/drawing/2014/main" id="{2630301C-54BC-95AB-69B1-FA6A12FA4DDB}"/>
                </a:ext>
              </a:extLst>
            </p:cNvPr>
            <p:cNvSpPr txBox="1"/>
            <p:nvPr/>
          </p:nvSpPr>
          <p:spPr>
            <a:xfrm>
              <a:off x="14407006" y="5211679"/>
              <a:ext cx="2380660" cy="8411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altLang="ko-KR" sz="2200" b="1" dirty="0">
                  <a:solidFill>
                    <a:srgbClr val="464646"/>
                  </a:solidFill>
                  <a:latin typeface="Nanum Square" panose="020B0600000101010101" charset="-127"/>
                  <a:ea typeface="Nanum Square" panose="020B0600000101010101" charset="-127"/>
                  <a:cs typeface="DM Sans Semi Bold" pitchFamily="34" charset="-120"/>
                </a:rPr>
                <a:t>Dormant</a:t>
              </a:r>
            </a:p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altLang="ko-KR" sz="2200" b="1" dirty="0">
                  <a:solidFill>
                    <a:srgbClr val="464646"/>
                  </a:solidFill>
                  <a:latin typeface="Nanum Square" panose="020B0600000101010101" charset="-127"/>
                  <a:ea typeface="Nanum Square" panose="020B0600000101010101" charset="-127"/>
                  <a:cs typeface="DM Sans Semi Bold" pitchFamily="34" charset="-120"/>
                </a:rPr>
                <a:t>(그 외)</a:t>
              </a:r>
              <a:endParaRPr lang="en-US" altLang="ko-KR" sz="2200" b="1" dirty="0"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  <p:sp>
          <p:nvSpPr>
            <p:cNvPr id="59" name="Text 16">
              <a:extLst>
                <a:ext uri="{FF2B5EF4-FFF2-40B4-BE49-F238E27FC236}">
                  <a16:creationId xmlns:a16="http://schemas.microsoft.com/office/drawing/2014/main" id="{72B9D493-8B85-F594-6949-3EAF6C820304}"/>
                </a:ext>
              </a:extLst>
            </p:cNvPr>
            <p:cNvSpPr/>
            <p:nvPr/>
          </p:nvSpPr>
          <p:spPr>
            <a:xfrm>
              <a:off x="14672424" y="6349311"/>
              <a:ext cx="3140076" cy="48681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464646"/>
                  </a:solidFill>
                  <a:latin typeface="Nanum Square" panose="020B0600000101010101" charset="-127"/>
                  <a:ea typeface="Nanum Square" panose="020B0600000101010101" charset="-127"/>
                  <a:cs typeface="Inter Medium" pitchFamily="34" charset="-120"/>
                </a:rPr>
                <a:t>장기간 미구매 고객</a:t>
              </a:r>
              <a:endParaRPr lang="en-US" sz="1750" dirty="0"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grpSp>
        <p:nvGrpSpPr>
          <p:cNvPr id="73" name="Group 10">
            <a:extLst>
              <a:ext uri="{FF2B5EF4-FFF2-40B4-BE49-F238E27FC236}">
                <a16:creationId xmlns:a16="http://schemas.microsoft.com/office/drawing/2014/main" id="{4F7BA9B7-7918-6C7D-AB78-B1F33A67010B}"/>
              </a:ext>
            </a:extLst>
          </p:cNvPr>
          <p:cNvGrpSpPr/>
          <p:nvPr/>
        </p:nvGrpSpPr>
        <p:grpSpPr>
          <a:xfrm>
            <a:off x="4038601" y="3837251"/>
            <a:ext cx="10226018" cy="2371666"/>
            <a:chOff x="0" y="0"/>
            <a:chExt cx="835045" cy="663094"/>
          </a:xfrm>
        </p:grpSpPr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F8BD676E-80E9-5B5C-7A44-E61CE4D780BA}"/>
                </a:ext>
              </a:extLst>
            </p:cNvPr>
            <p:cNvSpPr/>
            <p:nvPr/>
          </p:nvSpPr>
          <p:spPr>
            <a:xfrm>
              <a:off x="0" y="0"/>
              <a:ext cx="835045" cy="663094"/>
            </a:xfrm>
            <a:custGeom>
              <a:avLst/>
              <a:gdLst/>
              <a:ahLst/>
              <a:cxnLst/>
              <a:rect l="l" t="t" r="r" b="b"/>
              <a:pathLst>
                <a:path w="835045" h="663094">
                  <a:moveTo>
                    <a:pt x="47151" y="0"/>
                  </a:moveTo>
                  <a:lnTo>
                    <a:pt x="787895" y="0"/>
                  </a:lnTo>
                  <a:cubicBezTo>
                    <a:pt x="813935" y="0"/>
                    <a:pt x="835045" y="21110"/>
                    <a:pt x="835045" y="47151"/>
                  </a:cubicBezTo>
                  <a:lnTo>
                    <a:pt x="835045" y="615943"/>
                  </a:lnTo>
                  <a:cubicBezTo>
                    <a:pt x="835045" y="628448"/>
                    <a:pt x="830078" y="640441"/>
                    <a:pt x="821235" y="649284"/>
                  </a:cubicBezTo>
                  <a:cubicBezTo>
                    <a:pt x="812393" y="658126"/>
                    <a:pt x="800400" y="663094"/>
                    <a:pt x="787895" y="663094"/>
                  </a:cubicBezTo>
                  <a:lnTo>
                    <a:pt x="47151" y="663094"/>
                  </a:lnTo>
                  <a:cubicBezTo>
                    <a:pt x="21110" y="663094"/>
                    <a:pt x="0" y="641984"/>
                    <a:pt x="0" y="615943"/>
                  </a:cubicBezTo>
                  <a:lnTo>
                    <a:pt x="0" y="47151"/>
                  </a:lnTo>
                  <a:cubicBezTo>
                    <a:pt x="0" y="34646"/>
                    <a:pt x="4968" y="22653"/>
                    <a:pt x="13810" y="13810"/>
                  </a:cubicBezTo>
                  <a:cubicBezTo>
                    <a:pt x="22653" y="4968"/>
                    <a:pt x="34646" y="0"/>
                    <a:pt x="47151" y="0"/>
                  </a:cubicBezTo>
                  <a:close/>
                </a:path>
              </a:pathLst>
            </a:custGeom>
            <a:solidFill>
              <a:srgbClr val="F2F2F2"/>
            </a:solidFill>
            <a:ln cap="sq">
              <a:noFill/>
              <a:prstDash val="solid"/>
              <a:miter/>
            </a:ln>
          </p:spPr>
        </p:sp>
        <p:sp>
          <p:nvSpPr>
            <p:cNvPr id="75" name="TextBox 12">
              <a:extLst>
                <a:ext uri="{FF2B5EF4-FFF2-40B4-BE49-F238E27FC236}">
                  <a16:creationId xmlns:a16="http://schemas.microsoft.com/office/drawing/2014/main" id="{3C9E2415-DA81-655E-1337-56E425D33412}"/>
                </a:ext>
              </a:extLst>
            </p:cNvPr>
            <p:cNvSpPr txBox="1"/>
            <p:nvPr/>
          </p:nvSpPr>
          <p:spPr>
            <a:xfrm>
              <a:off x="0" y="-38100"/>
              <a:ext cx="835045" cy="701194"/>
            </a:xfrm>
            <a:prstGeom prst="rect">
              <a:avLst/>
            </a:prstGeom>
          </p:spPr>
          <p:txBody>
            <a:bodyPr lIns="52616" tIns="52616" rIns="52616" bIns="52616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4EC164C5-0C9C-F067-F974-F91895D35EBE}"/>
              </a:ext>
            </a:extLst>
          </p:cNvPr>
          <p:cNvSpPr txBox="1"/>
          <p:nvPr/>
        </p:nvSpPr>
        <p:spPr>
          <a:xfrm>
            <a:off x="4572000" y="4098609"/>
            <a:ext cx="9144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# RFM 점수 부여 (가중치)</a:t>
            </a:r>
          </a:p>
          <a:p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r_score</a:t>
            </a:r>
            <a:r>
              <a:rPr lang="ko-KR" altLang="en-US" dirty="0"/>
              <a:t>'] = </a:t>
            </a:r>
            <a:r>
              <a:rPr lang="ko-KR" altLang="en-US" dirty="0" err="1"/>
              <a:t>pd.qcut</a:t>
            </a:r>
            <a:r>
              <a:rPr lang="ko-KR" altLang="en-US" dirty="0"/>
              <a:t>(</a:t>
            </a:r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recency</a:t>
            </a:r>
            <a:r>
              <a:rPr lang="ko-KR" altLang="en-US" dirty="0"/>
              <a:t>'], 5, </a:t>
            </a:r>
            <a:r>
              <a:rPr lang="ko-KR" altLang="en-US" dirty="0" err="1"/>
              <a:t>labels</a:t>
            </a:r>
            <a:r>
              <a:rPr lang="ko-KR" altLang="en-US" dirty="0"/>
              <a:t>=[5, 4, 3, 2, 1]).</a:t>
            </a:r>
            <a:r>
              <a:rPr lang="ko-KR" altLang="en-US" dirty="0" err="1"/>
              <a:t>astype</a:t>
            </a:r>
            <a:r>
              <a:rPr lang="ko-KR" altLang="en-US" dirty="0"/>
              <a:t>(</a:t>
            </a:r>
            <a:r>
              <a:rPr lang="ko-KR" altLang="en-US" dirty="0" err="1"/>
              <a:t>int</a:t>
            </a:r>
            <a:r>
              <a:rPr lang="ko-KR" altLang="en-US" dirty="0"/>
              <a:t>)</a:t>
            </a:r>
          </a:p>
          <a:p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f_score</a:t>
            </a:r>
            <a:r>
              <a:rPr lang="ko-KR" altLang="en-US" dirty="0"/>
              <a:t>'] = </a:t>
            </a:r>
            <a:r>
              <a:rPr lang="ko-KR" altLang="en-US" dirty="0" err="1"/>
              <a:t>pd.qcut</a:t>
            </a:r>
            <a:r>
              <a:rPr lang="ko-KR" altLang="en-US" dirty="0"/>
              <a:t>(</a:t>
            </a:r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frequency</a:t>
            </a:r>
            <a:r>
              <a:rPr lang="ko-KR" altLang="en-US" dirty="0"/>
              <a:t>'].</a:t>
            </a:r>
            <a:r>
              <a:rPr lang="ko-KR" altLang="en-US" dirty="0" err="1"/>
              <a:t>rank</a:t>
            </a:r>
            <a:r>
              <a:rPr lang="ko-KR" altLang="en-US" dirty="0"/>
              <a:t>(</a:t>
            </a:r>
            <a:r>
              <a:rPr lang="ko-KR" altLang="en-US" dirty="0" err="1"/>
              <a:t>method</a:t>
            </a:r>
            <a:r>
              <a:rPr lang="ko-KR" altLang="en-US" dirty="0"/>
              <a:t>='</a:t>
            </a:r>
            <a:r>
              <a:rPr lang="ko-KR" altLang="en-US" dirty="0" err="1"/>
              <a:t>first</a:t>
            </a:r>
            <a:r>
              <a:rPr lang="ko-KR" altLang="en-US" dirty="0"/>
              <a:t>'), 5, </a:t>
            </a:r>
            <a:r>
              <a:rPr lang="ko-KR" altLang="en-US" dirty="0" err="1"/>
              <a:t>labels</a:t>
            </a:r>
            <a:r>
              <a:rPr lang="ko-KR" altLang="en-US" dirty="0"/>
              <a:t>=[1, 2, 3, 4, 5]).</a:t>
            </a:r>
            <a:r>
              <a:rPr lang="ko-KR" altLang="en-US" dirty="0" err="1"/>
              <a:t>astype</a:t>
            </a:r>
            <a:r>
              <a:rPr lang="ko-KR" altLang="en-US" dirty="0"/>
              <a:t>(</a:t>
            </a:r>
            <a:r>
              <a:rPr lang="ko-KR" altLang="en-US" dirty="0" err="1"/>
              <a:t>int</a:t>
            </a:r>
            <a:r>
              <a:rPr lang="ko-KR" altLang="en-US" dirty="0"/>
              <a:t>)</a:t>
            </a:r>
          </a:p>
          <a:p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m_score</a:t>
            </a:r>
            <a:r>
              <a:rPr lang="ko-KR" altLang="en-US" dirty="0"/>
              <a:t>'] = </a:t>
            </a:r>
            <a:r>
              <a:rPr lang="ko-KR" altLang="en-US" dirty="0" err="1"/>
              <a:t>pd.qcut</a:t>
            </a:r>
            <a:r>
              <a:rPr lang="ko-KR" altLang="en-US" dirty="0"/>
              <a:t>(</a:t>
            </a:r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monetary</a:t>
            </a:r>
            <a:r>
              <a:rPr lang="ko-KR" altLang="en-US" dirty="0"/>
              <a:t>'], 5, </a:t>
            </a:r>
            <a:r>
              <a:rPr lang="ko-KR" altLang="en-US" dirty="0" err="1"/>
              <a:t>labels</a:t>
            </a:r>
            <a:r>
              <a:rPr lang="ko-KR" altLang="en-US" dirty="0"/>
              <a:t>=[1, 2, 3, 4, 5]).</a:t>
            </a:r>
            <a:r>
              <a:rPr lang="ko-KR" altLang="en-US" dirty="0" err="1"/>
              <a:t>astype</a:t>
            </a:r>
            <a:r>
              <a:rPr lang="ko-KR" altLang="en-US" dirty="0"/>
              <a:t>(</a:t>
            </a:r>
            <a:r>
              <a:rPr lang="ko-KR" altLang="en-US" dirty="0" err="1"/>
              <a:t>int</a:t>
            </a:r>
            <a:r>
              <a:rPr lang="ko-KR" altLang="en-US" dirty="0"/>
              <a:t>)</a:t>
            </a:r>
          </a:p>
          <a:p>
            <a:endParaRPr lang="ko-KR" altLang="en-US" dirty="0"/>
          </a:p>
          <a:p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rfm_score</a:t>
            </a:r>
            <a:r>
              <a:rPr lang="ko-KR" altLang="en-US" dirty="0"/>
              <a:t>'] = (</a:t>
            </a:r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r_score</a:t>
            </a:r>
            <a:r>
              <a:rPr lang="ko-KR" altLang="en-US" dirty="0"/>
              <a:t>']*0.3 + </a:t>
            </a:r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f_score</a:t>
            </a:r>
            <a:r>
              <a:rPr lang="ko-KR" altLang="en-US" dirty="0"/>
              <a:t>']*0.3 + </a:t>
            </a:r>
            <a:r>
              <a:rPr lang="ko-KR" altLang="en-US" dirty="0" err="1"/>
              <a:t>rfm</a:t>
            </a:r>
            <a:r>
              <a:rPr lang="ko-KR" altLang="en-US" dirty="0"/>
              <a:t>['</a:t>
            </a:r>
            <a:r>
              <a:rPr lang="ko-KR" altLang="en-US" dirty="0" err="1"/>
              <a:t>m_score</a:t>
            </a:r>
            <a:r>
              <a:rPr lang="ko-KR" altLang="en-US" dirty="0"/>
              <a:t>']*0.4)</a:t>
            </a:r>
          </a:p>
        </p:txBody>
      </p:sp>
    </p:spTree>
    <p:extLst>
      <p:ext uri="{BB962C8B-B14F-4D97-AF65-F5344CB8AC3E}">
        <p14:creationId xmlns:p14="http://schemas.microsoft.com/office/powerpoint/2010/main" val="3787557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29C7CA-B5D8-D417-4581-605BAE28A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1B4063D-4DF1-B224-9CB9-1BDB474755D3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B8ECA73-02A8-F0CB-ED93-68374CEC6BB9}"/>
              </a:ext>
            </a:extLst>
          </p:cNvPr>
          <p:cNvGrpSpPr/>
          <p:nvPr/>
        </p:nvGrpSpPr>
        <p:grpSpPr>
          <a:xfrm>
            <a:off x="807761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894530D7-B0A7-05EB-FEF9-B187E23F5DCC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80A1322A-B808-5CE4-6646-8B8E5AF9C8F2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17E8642B-F9FB-44C8-7D6C-46326E437855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1F7414B-0177-FA13-1651-9BF8C7B1DFAC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0482D3E-0E60-F632-F437-2A2DA9B7D0B1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17047698-F409-941F-9D60-91AE0CA4BCCB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altLang="ko-KR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1-2.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주요 </a:t>
            </a: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STATES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고객 세그먼트 퍼센트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1A5B3F01-FE7D-3BF1-3B29-80DCC98C19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688352"/>
              </p:ext>
            </p:extLst>
          </p:nvPr>
        </p:nvGraphicFramePr>
        <p:xfrm>
          <a:off x="2590799" y="4000500"/>
          <a:ext cx="13106400" cy="3124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84400">
                  <a:extLst>
                    <a:ext uri="{9D8B030D-6E8A-4147-A177-3AD203B41FA5}">
                      <a16:colId xmlns:a16="http://schemas.microsoft.com/office/drawing/2014/main" val="2998108359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789870814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1794101685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2010310805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1568163547"/>
                    </a:ext>
                  </a:extLst>
                </a:gridCol>
                <a:gridCol w="2184400">
                  <a:extLst>
                    <a:ext uri="{9D8B030D-6E8A-4147-A177-3AD203B41FA5}">
                      <a16:colId xmlns:a16="http://schemas.microsoft.com/office/drawing/2014/main" val="603767717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 err="1"/>
                        <a:t>customer_state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/>
                        <a:t>VVIP</a:t>
                      </a:r>
                      <a:endParaRPr lang="en-US" sz="2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/>
                        <a:t>Regular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/>
                        <a:t>Potential</a:t>
                      </a:r>
                      <a:endParaRPr lang="en-US" sz="2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/>
                        <a:t>Risk</a:t>
                      </a:r>
                      <a:endParaRPr lang="en-US" sz="2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/>
                        <a:t>Dormant</a:t>
                      </a:r>
                      <a:endParaRPr lang="en-US" sz="2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2430032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SP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1.86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7.17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 dirty="0"/>
                        <a:t>12.93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15.18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4.84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1843071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RJ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0.59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 dirty="0"/>
                        <a:t>2.38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4.01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4.51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1.43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3232293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MG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0.53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2.03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3.76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4.04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1.34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0818114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PR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0.25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0.86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1.55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1.79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0.64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6284741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 dirty="0"/>
                        <a:t>0.22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 dirty="0"/>
                        <a:t>0.99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 dirty="0"/>
                        <a:t>1.66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/>
                        <a:t>1.99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ko-KR" sz="2400" dirty="0"/>
                        <a:t>0.64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61407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DC48A7C-5E3C-F429-EFC7-2EA4C93EB5E0}"/>
              </a:ext>
            </a:extLst>
          </p:cNvPr>
          <p:cNvSpPr txBox="1"/>
          <p:nvPr/>
        </p:nvSpPr>
        <p:spPr>
          <a:xfrm>
            <a:off x="4571999" y="7505700"/>
            <a:ext cx="9144000" cy="435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850"/>
              </a:lnSpc>
              <a:buNone/>
            </a:pP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주요 </a:t>
            </a:r>
            <a:r>
              <a:rPr lang="en-US" altLang="ko-KR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STATES</a:t>
            </a:r>
            <a:r>
              <a:rPr lang="ko-KR" altLang="en-US" sz="180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들의 고객 세그먼트 퍼센트 확인</a:t>
            </a:r>
            <a:endParaRPr lang="en-US" altLang="ko-KR" sz="180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4849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1-3. STATES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별</a:t>
            </a:r>
            <a:r>
              <a:rPr 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고객 세그먼트 비율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D7C8F067-733F-BEDF-8F6A-2D6FC0F36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1719" y="3012314"/>
            <a:ext cx="13304562" cy="61849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AF7D9C-7FBD-D6E1-BCCF-B8CF346D9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04C769B-E83D-A9F0-72E2-4BA0C9C14D9E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AFA98DC2-7EEC-BFEF-A152-5AD4AC786982}"/>
              </a:ext>
            </a:extLst>
          </p:cNvPr>
          <p:cNvGrpSpPr/>
          <p:nvPr/>
        </p:nvGrpSpPr>
        <p:grpSpPr>
          <a:xfrm>
            <a:off x="807762" y="802715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BBECEB4-D5B7-A299-EE94-096381E421EA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4508E623-90A6-DFC2-3694-BAC1515DEBE7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0091AE82-71E3-8159-3F9C-A3D5591F24CD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22B24A9-D615-61BD-241D-04DFE8DB5539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BCB6DF94-AB09-9D05-C293-5B80FF9027A0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51571316-4E24-0484-5B0A-DA3151A168AC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altLang="ko-KR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1-4.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지역별 고객 세그먼트 전략</a:t>
            </a:r>
            <a:endParaRPr lang="en-US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sp>
        <p:nvSpPr>
          <p:cNvPr id="18" name="Text 1">
            <a:extLst>
              <a:ext uri="{FF2B5EF4-FFF2-40B4-BE49-F238E27FC236}">
                <a16:creationId xmlns:a16="http://schemas.microsoft.com/office/drawing/2014/main" id="{B129C738-C19B-6C55-80F6-B6AEECE1380A}"/>
              </a:ext>
            </a:extLst>
          </p:cNvPr>
          <p:cNvSpPr/>
          <p:nvPr/>
        </p:nvSpPr>
        <p:spPr>
          <a:xfrm>
            <a:off x="2436614" y="49791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VVIP / </a:t>
            </a:r>
            <a:r>
              <a:rPr lang="en-US" altLang="ko-KR" sz="2400" dirty="0"/>
              <a:t>Regular</a:t>
            </a:r>
            <a:r>
              <a:rPr lang="en-US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 중심 지역</a:t>
            </a:r>
            <a:endParaRPr lang="en-US" sz="22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20797795-60A3-F087-F48C-86EC321125C9}"/>
              </a:ext>
            </a:extLst>
          </p:cNvPr>
          <p:cNvSpPr/>
          <p:nvPr/>
        </p:nvSpPr>
        <p:spPr>
          <a:xfrm>
            <a:off x="2354461" y="5622012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ko-KR" altLang="en-US" dirty="0">
                <a:solidFill>
                  <a:srgbClr val="48AB8B"/>
                </a:solidFill>
                <a:latin typeface="+mj-ea"/>
                <a:ea typeface="+mj-ea"/>
              </a:rPr>
              <a:t>목표</a:t>
            </a:r>
            <a:r>
              <a:rPr lang="en-US" altLang="ko-KR" dirty="0">
                <a:solidFill>
                  <a:srgbClr val="48AB8B"/>
                </a:solidFill>
                <a:latin typeface="+mj-ea"/>
                <a:ea typeface="+mj-ea"/>
              </a:rPr>
              <a:t>: </a:t>
            </a:r>
            <a:r>
              <a:rPr lang="ko-KR" altLang="en-US" dirty="0">
                <a:solidFill>
                  <a:srgbClr val="48AB8B"/>
                </a:solidFill>
                <a:latin typeface="+mj-ea"/>
                <a:ea typeface="+mj-ea"/>
              </a:rPr>
              <a:t>충성 고객 유지 </a:t>
            </a:r>
            <a:r>
              <a:rPr lang="en-US" altLang="ko-KR" dirty="0">
                <a:solidFill>
                  <a:srgbClr val="48AB8B"/>
                </a:solidFill>
                <a:latin typeface="+mj-ea"/>
                <a:ea typeface="+mj-ea"/>
              </a:rPr>
              <a:t>&amp; </a:t>
            </a:r>
            <a:r>
              <a:rPr lang="ko-KR" altLang="en-US" dirty="0">
                <a:solidFill>
                  <a:srgbClr val="48AB8B"/>
                </a:solidFill>
                <a:latin typeface="+mj-ea"/>
                <a:ea typeface="+mj-ea"/>
              </a:rPr>
              <a:t>매출 극대화</a:t>
            </a:r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6B188C36-4EB5-8835-22CE-2D89ECF6C9C2}"/>
              </a:ext>
            </a:extLst>
          </p:cNvPr>
          <p:cNvSpPr/>
          <p:nvPr/>
        </p:nvSpPr>
        <p:spPr>
          <a:xfrm>
            <a:off x="2209800" y="6121002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프리미엄 쿠폰 제공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1" name="Text 4">
            <a:extLst>
              <a:ext uri="{FF2B5EF4-FFF2-40B4-BE49-F238E27FC236}">
                <a16:creationId xmlns:a16="http://schemas.microsoft.com/office/drawing/2014/main" id="{EDCE1463-FAB9-B19C-E26F-A4FFD6DA4836}"/>
              </a:ext>
            </a:extLst>
          </p:cNvPr>
          <p:cNvSpPr/>
          <p:nvPr/>
        </p:nvSpPr>
        <p:spPr>
          <a:xfrm>
            <a:off x="2209800" y="6563201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신상품/한정상품 우선 제공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DDAEFCD6-8054-AF12-2DD7-1472E7400C78}"/>
              </a:ext>
            </a:extLst>
          </p:cNvPr>
          <p:cNvSpPr/>
          <p:nvPr/>
        </p:nvSpPr>
        <p:spPr>
          <a:xfrm>
            <a:off x="2209800" y="7005399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VIP 전용 이벤트 기회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E4D957A9-37E0-895D-5F85-A14BF4944551}"/>
              </a:ext>
            </a:extLst>
          </p:cNvPr>
          <p:cNvSpPr/>
          <p:nvPr/>
        </p:nvSpPr>
        <p:spPr>
          <a:xfrm>
            <a:off x="2209800" y="7447597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업셀링 &amp; 크로스셀링 캠페인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1" name="Text 12">
            <a:extLst>
              <a:ext uri="{FF2B5EF4-FFF2-40B4-BE49-F238E27FC236}">
                <a16:creationId xmlns:a16="http://schemas.microsoft.com/office/drawing/2014/main" id="{32D83424-D791-766B-717B-03340AD2C5BD}"/>
              </a:ext>
            </a:extLst>
          </p:cNvPr>
          <p:cNvSpPr/>
          <p:nvPr/>
        </p:nvSpPr>
        <p:spPr>
          <a:xfrm>
            <a:off x="11422261" y="5067300"/>
            <a:ext cx="29326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altLang="ko-KR" sz="2400" dirty="0"/>
              <a:t>Risk / Dormant </a:t>
            </a:r>
            <a:r>
              <a:rPr lang="en-US" sz="2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비중</a:t>
            </a:r>
            <a:r>
              <a:rPr lang="en-US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 높은 지역</a:t>
            </a:r>
            <a:endParaRPr lang="en-US" sz="22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2" name="Text 13">
            <a:extLst>
              <a:ext uri="{FF2B5EF4-FFF2-40B4-BE49-F238E27FC236}">
                <a16:creationId xmlns:a16="http://schemas.microsoft.com/office/drawing/2014/main" id="{6F1EDC3B-68C5-9C8A-57EC-52CCE553B2CF}"/>
              </a:ext>
            </a:extLst>
          </p:cNvPr>
          <p:cNvSpPr/>
          <p:nvPr/>
        </p:nvSpPr>
        <p:spPr>
          <a:xfrm>
            <a:off x="11277600" y="5676900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ko-KR" altLang="en-US" dirty="0">
                <a:solidFill>
                  <a:srgbClr val="48AB8B"/>
                </a:solidFill>
                <a:latin typeface="+mj-ea"/>
                <a:ea typeface="+mj-ea"/>
              </a:rPr>
              <a:t>저비용으로 휴면 고객 회수 </a:t>
            </a:r>
            <a:r>
              <a:rPr lang="en-US" altLang="ko-KR" dirty="0">
                <a:solidFill>
                  <a:srgbClr val="48AB8B"/>
                </a:solidFill>
                <a:latin typeface="+mj-ea"/>
                <a:ea typeface="+mj-ea"/>
              </a:rPr>
              <a:t>&amp; </a:t>
            </a:r>
            <a:r>
              <a:rPr lang="ko-KR" altLang="en-US" dirty="0">
                <a:solidFill>
                  <a:srgbClr val="48AB8B"/>
                </a:solidFill>
                <a:latin typeface="+mj-ea"/>
                <a:ea typeface="+mj-ea"/>
              </a:rPr>
              <a:t>관리 최소화</a:t>
            </a:r>
          </a:p>
        </p:txBody>
      </p:sp>
      <p:sp>
        <p:nvSpPr>
          <p:cNvPr id="33" name="Text 14">
            <a:extLst>
              <a:ext uri="{FF2B5EF4-FFF2-40B4-BE49-F238E27FC236}">
                <a16:creationId xmlns:a16="http://schemas.microsoft.com/office/drawing/2014/main" id="{74D8E7D9-67F9-A7C8-6642-1C1BD9D69920}"/>
              </a:ext>
            </a:extLst>
          </p:cNvPr>
          <p:cNvSpPr/>
          <p:nvPr/>
        </p:nvSpPr>
        <p:spPr>
          <a:xfrm>
            <a:off x="11422261" y="6132909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저비용 Win-back 캠페인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4" name="Text 15">
            <a:extLst>
              <a:ext uri="{FF2B5EF4-FFF2-40B4-BE49-F238E27FC236}">
                <a16:creationId xmlns:a16="http://schemas.microsoft.com/office/drawing/2014/main" id="{CF56A514-504B-E589-341A-4967F269A513}"/>
              </a:ext>
            </a:extLst>
          </p:cNvPr>
          <p:cNvSpPr/>
          <p:nvPr/>
        </p:nvSpPr>
        <p:spPr>
          <a:xfrm>
            <a:off x="11422261" y="657510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간헐적 리마인드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35" name="Text 16">
            <a:extLst>
              <a:ext uri="{FF2B5EF4-FFF2-40B4-BE49-F238E27FC236}">
                <a16:creationId xmlns:a16="http://schemas.microsoft.com/office/drawing/2014/main" id="{40CB15D4-796F-960F-EE68-C125319D38D6}"/>
              </a:ext>
            </a:extLst>
          </p:cNvPr>
          <p:cNvSpPr/>
          <p:nvPr/>
        </p:nvSpPr>
        <p:spPr>
          <a:xfrm>
            <a:off x="11422261" y="7017306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ROI 대비 효과 낮은 채널 최소화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grpSp>
        <p:nvGrpSpPr>
          <p:cNvPr id="36" name="Group 11">
            <a:extLst>
              <a:ext uri="{FF2B5EF4-FFF2-40B4-BE49-F238E27FC236}">
                <a16:creationId xmlns:a16="http://schemas.microsoft.com/office/drawing/2014/main" id="{93FB118D-CC40-5B45-A65B-9026C7A731D4}"/>
              </a:ext>
            </a:extLst>
          </p:cNvPr>
          <p:cNvGrpSpPr/>
          <p:nvPr/>
        </p:nvGrpSpPr>
        <p:grpSpPr>
          <a:xfrm>
            <a:off x="2236304" y="3876199"/>
            <a:ext cx="3682936" cy="835840"/>
            <a:chOff x="0" y="0"/>
            <a:chExt cx="2325381" cy="406400"/>
          </a:xfrm>
        </p:grpSpPr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1C94F12-F4EB-F5F9-F017-D73D713D5724}"/>
                </a:ext>
              </a:extLst>
            </p:cNvPr>
            <p:cNvSpPr/>
            <p:nvPr/>
          </p:nvSpPr>
          <p:spPr>
            <a:xfrm>
              <a:off x="0" y="0"/>
              <a:ext cx="2325381" cy="406400"/>
            </a:xfrm>
            <a:custGeom>
              <a:avLst/>
              <a:gdLst/>
              <a:ahLst/>
              <a:cxnLst/>
              <a:rect l="l" t="t" r="r" b="b"/>
              <a:pathLst>
                <a:path w="2325381" h="406400">
                  <a:moveTo>
                    <a:pt x="212218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2122181" y="406400"/>
                  </a:lnTo>
                  <a:lnTo>
                    <a:pt x="2325381" y="203200"/>
                  </a:lnTo>
                  <a:lnTo>
                    <a:pt x="2122181" y="0"/>
                  </a:lnTo>
                  <a:close/>
                </a:path>
              </a:pathLst>
            </a:custGeom>
            <a:solidFill>
              <a:srgbClr val="DBE9F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pPr algn="ctr"/>
              <a:r>
                <a:rPr lang="ko-KR" altLang="en-US" sz="3600" dirty="0">
                  <a:latin typeface="Nanum Square" panose="020B0600000101010101" charset="-127"/>
                  <a:ea typeface="Nanum Square" panose="020B0600000101010101" charset="-127"/>
                </a:rPr>
                <a:t>👑</a:t>
              </a:r>
            </a:p>
          </p:txBody>
        </p:sp>
        <p:sp>
          <p:nvSpPr>
            <p:cNvPr id="38" name="TextBox 13">
              <a:extLst>
                <a:ext uri="{FF2B5EF4-FFF2-40B4-BE49-F238E27FC236}">
                  <a16:creationId xmlns:a16="http://schemas.microsoft.com/office/drawing/2014/main" id="{A7BC1CDA-816B-1F81-07CB-76BF674CB974}"/>
                </a:ext>
              </a:extLst>
            </p:cNvPr>
            <p:cNvSpPr txBox="1"/>
            <p:nvPr/>
          </p:nvSpPr>
          <p:spPr>
            <a:xfrm>
              <a:off x="0" y="-38100"/>
              <a:ext cx="221108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grpSp>
        <p:nvGrpSpPr>
          <p:cNvPr id="39" name="Group 11">
            <a:extLst>
              <a:ext uri="{FF2B5EF4-FFF2-40B4-BE49-F238E27FC236}">
                <a16:creationId xmlns:a16="http://schemas.microsoft.com/office/drawing/2014/main" id="{00B60404-2056-BC9F-FAB6-910D05862DF4}"/>
              </a:ext>
            </a:extLst>
          </p:cNvPr>
          <p:cNvGrpSpPr/>
          <p:nvPr/>
        </p:nvGrpSpPr>
        <p:grpSpPr>
          <a:xfrm>
            <a:off x="6756465" y="3848100"/>
            <a:ext cx="3682935" cy="914200"/>
            <a:chOff x="0" y="-38100"/>
            <a:chExt cx="2325381" cy="444500"/>
          </a:xfrm>
        </p:grpSpPr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894EBF70-7B78-F5D6-08F9-815B1C187752}"/>
                </a:ext>
              </a:extLst>
            </p:cNvPr>
            <p:cNvSpPr/>
            <p:nvPr/>
          </p:nvSpPr>
          <p:spPr>
            <a:xfrm>
              <a:off x="0" y="-21764"/>
              <a:ext cx="2325381" cy="406400"/>
            </a:xfrm>
            <a:custGeom>
              <a:avLst/>
              <a:gdLst/>
              <a:ahLst/>
              <a:cxnLst/>
              <a:rect l="l" t="t" r="r" b="b"/>
              <a:pathLst>
                <a:path w="2325381" h="406400">
                  <a:moveTo>
                    <a:pt x="212218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2122181" y="406400"/>
                  </a:lnTo>
                  <a:lnTo>
                    <a:pt x="2325381" y="203200"/>
                  </a:lnTo>
                  <a:lnTo>
                    <a:pt x="2122181" y="0"/>
                  </a:lnTo>
                  <a:close/>
                </a:path>
              </a:pathLst>
            </a:custGeom>
            <a:solidFill>
              <a:srgbClr val="DBE9F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pPr algn="ctr"/>
              <a:r>
                <a:rPr lang="ko-KR" altLang="en-US" sz="3600" dirty="0">
                  <a:latin typeface="Nanum Square" panose="020B0600000101010101" charset="-127"/>
                  <a:ea typeface="Nanum Square" panose="020B0600000101010101" charset="-127"/>
                </a:rPr>
                <a:t>💸</a:t>
              </a:r>
            </a:p>
          </p:txBody>
        </p:sp>
        <p:sp>
          <p:nvSpPr>
            <p:cNvPr id="41" name="TextBox 13">
              <a:extLst>
                <a:ext uri="{FF2B5EF4-FFF2-40B4-BE49-F238E27FC236}">
                  <a16:creationId xmlns:a16="http://schemas.microsoft.com/office/drawing/2014/main" id="{EFE3247D-B9A3-74CD-0D08-7F70FB94F10A}"/>
                </a:ext>
              </a:extLst>
            </p:cNvPr>
            <p:cNvSpPr txBox="1"/>
            <p:nvPr/>
          </p:nvSpPr>
          <p:spPr>
            <a:xfrm>
              <a:off x="0" y="-38100"/>
              <a:ext cx="221108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sz="3600"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grpSp>
        <p:nvGrpSpPr>
          <p:cNvPr id="42" name="Group 11">
            <a:extLst>
              <a:ext uri="{FF2B5EF4-FFF2-40B4-BE49-F238E27FC236}">
                <a16:creationId xmlns:a16="http://schemas.microsoft.com/office/drawing/2014/main" id="{1C8A28C4-EAA0-264E-E026-ECB50BAF630B}"/>
              </a:ext>
            </a:extLst>
          </p:cNvPr>
          <p:cNvGrpSpPr/>
          <p:nvPr/>
        </p:nvGrpSpPr>
        <p:grpSpPr>
          <a:xfrm>
            <a:off x="11237248" y="3848300"/>
            <a:ext cx="3682936" cy="914200"/>
            <a:chOff x="0" y="-38100"/>
            <a:chExt cx="2325381" cy="444500"/>
          </a:xfrm>
        </p:grpSpPr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48462931-9A50-D4F1-0B43-B5DE8C77148F}"/>
                </a:ext>
              </a:extLst>
            </p:cNvPr>
            <p:cNvSpPr/>
            <p:nvPr/>
          </p:nvSpPr>
          <p:spPr>
            <a:xfrm>
              <a:off x="0" y="0"/>
              <a:ext cx="2325381" cy="406400"/>
            </a:xfrm>
            <a:custGeom>
              <a:avLst/>
              <a:gdLst/>
              <a:ahLst/>
              <a:cxnLst/>
              <a:rect l="l" t="t" r="r" b="b"/>
              <a:pathLst>
                <a:path w="2325381" h="406400">
                  <a:moveTo>
                    <a:pt x="212218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2122181" y="406400"/>
                  </a:lnTo>
                  <a:lnTo>
                    <a:pt x="2325381" y="203200"/>
                  </a:lnTo>
                  <a:lnTo>
                    <a:pt x="2122181" y="0"/>
                  </a:lnTo>
                  <a:close/>
                </a:path>
              </a:pathLst>
            </a:custGeom>
            <a:solidFill>
              <a:srgbClr val="DBE9F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pPr algn="ctr"/>
              <a:r>
                <a:rPr lang="ko-KR" altLang="en-US" sz="3600" dirty="0">
                  <a:latin typeface="Nanum Square" panose="020B0600000101010101" charset="-127"/>
                  <a:ea typeface="Nanum Square" panose="020B0600000101010101" charset="-127"/>
                </a:rPr>
                <a:t>😴</a:t>
              </a:r>
            </a:p>
          </p:txBody>
        </p:sp>
        <p:sp>
          <p:nvSpPr>
            <p:cNvPr id="44" name="TextBox 13">
              <a:extLst>
                <a:ext uri="{FF2B5EF4-FFF2-40B4-BE49-F238E27FC236}">
                  <a16:creationId xmlns:a16="http://schemas.microsoft.com/office/drawing/2014/main" id="{9945DC09-641B-5F41-CD8C-51BA9563DB00}"/>
                </a:ext>
              </a:extLst>
            </p:cNvPr>
            <p:cNvSpPr txBox="1"/>
            <p:nvPr/>
          </p:nvSpPr>
          <p:spPr>
            <a:xfrm>
              <a:off x="0" y="-38100"/>
              <a:ext cx="221108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sz="3600"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sp>
        <p:nvSpPr>
          <p:cNvPr id="25" name="Text 7">
            <a:extLst>
              <a:ext uri="{FF2B5EF4-FFF2-40B4-BE49-F238E27FC236}">
                <a16:creationId xmlns:a16="http://schemas.microsoft.com/office/drawing/2014/main" id="{12E0ABCD-E26B-8AEF-94A9-24EA51051B62}"/>
              </a:ext>
            </a:extLst>
          </p:cNvPr>
          <p:cNvSpPr/>
          <p:nvPr/>
        </p:nvSpPr>
        <p:spPr>
          <a:xfrm>
            <a:off x="7070765" y="50673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altLang="ko-KR" sz="2400" dirty="0"/>
              <a:t>Potential </a:t>
            </a:r>
            <a:r>
              <a:rPr lang="en-US" sz="2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DM Sans Semi Bold" pitchFamily="34" charset="-120"/>
              </a:rPr>
              <a:t> 중심 지역</a:t>
            </a:r>
            <a:endParaRPr lang="en-US" sz="22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7" name="Text 9">
            <a:extLst>
              <a:ext uri="{FF2B5EF4-FFF2-40B4-BE49-F238E27FC236}">
                <a16:creationId xmlns:a16="http://schemas.microsoft.com/office/drawing/2014/main" id="{45127F0C-B148-2DB2-6099-94F76A99B603}"/>
              </a:ext>
            </a:extLst>
          </p:cNvPr>
          <p:cNvSpPr/>
          <p:nvPr/>
        </p:nvSpPr>
        <p:spPr>
          <a:xfrm>
            <a:off x="6705600" y="6210300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재구매 쿠폰 제공 (기간 한정)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8" name="Text 10">
            <a:extLst>
              <a:ext uri="{FF2B5EF4-FFF2-40B4-BE49-F238E27FC236}">
                <a16:creationId xmlns:a16="http://schemas.microsoft.com/office/drawing/2014/main" id="{E0028ACA-04C0-4FA7-C592-EFFDB43834C9}"/>
              </a:ext>
            </a:extLst>
          </p:cNvPr>
          <p:cNvSpPr/>
          <p:nvPr/>
        </p:nvSpPr>
        <p:spPr>
          <a:xfrm>
            <a:off x="6705600" y="6652499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구매 데이터 기반 맞춤 추천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29" name="Text 11">
            <a:extLst>
              <a:ext uri="{FF2B5EF4-FFF2-40B4-BE49-F238E27FC236}">
                <a16:creationId xmlns:a16="http://schemas.microsoft.com/office/drawing/2014/main" id="{4CC3012C-9C11-D1F6-D215-8391163D1123}"/>
              </a:ext>
            </a:extLst>
          </p:cNvPr>
          <p:cNvSpPr/>
          <p:nvPr/>
        </p:nvSpPr>
        <p:spPr>
          <a:xfrm>
            <a:off x="6705600" y="7094697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관련 상품 묶음 제안</a:t>
            </a:r>
            <a:endParaRPr lang="en-US" sz="1750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49" name="Text 2">
            <a:extLst>
              <a:ext uri="{FF2B5EF4-FFF2-40B4-BE49-F238E27FC236}">
                <a16:creationId xmlns:a16="http://schemas.microsoft.com/office/drawing/2014/main" id="{7B5C4466-893A-DCF4-AEA3-0A766926CEE9}"/>
              </a:ext>
            </a:extLst>
          </p:cNvPr>
          <p:cNvSpPr/>
          <p:nvPr/>
        </p:nvSpPr>
        <p:spPr>
          <a:xfrm>
            <a:off x="6850261" y="5676900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ko-KR" altLang="en-US" dirty="0">
                <a:solidFill>
                  <a:srgbClr val="48AB8B"/>
                </a:solidFill>
                <a:latin typeface="+mj-ea"/>
                <a:ea typeface="+mj-ea"/>
              </a:rPr>
              <a:t>재구매 촉진 </a:t>
            </a:r>
            <a:r>
              <a:rPr lang="en-US" altLang="ko-KR" dirty="0">
                <a:solidFill>
                  <a:srgbClr val="48AB8B"/>
                </a:solidFill>
                <a:latin typeface="+mj-ea"/>
                <a:ea typeface="+mj-ea"/>
              </a:rPr>
              <a:t>&amp; </a:t>
            </a:r>
            <a:r>
              <a:rPr lang="ko-KR" altLang="en-US" dirty="0">
                <a:solidFill>
                  <a:srgbClr val="48AB8B"/>
                </a:solidFill>
                <a:latin typeface="+mj-ea"/>
                <a:ea typeface="+mj-ea"/>
              </a:rPr>
              <a:t>구매 전환 확대</a:t>
            </a:r>
          </a:p>
          <a:p>
            <a:br>
              <a:rPr lang="ko-KR" altLang="en-US" dirty="0">
                <a:solidFill>
                  <a:srgbClr val="48AB8B"/>
                </a:solidFill>
                <a:latin typeface="+mj-ea"/>
                <a:ea typeface="+mj-ea"/>
              </a:rPr>
            </a:br>
            <a:endParaRPr lang="ko-KR" altLang="en-US" dirty="0">
              <a:solidFill>
                <a:srgbClr val="48AB8B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51288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0054D3-63C4-FD44-B9DD-B2D4E9D96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7BA2491-E696-FD77-5C32-4C0615D2448F}"/>
              </a:ext>
            </a:extLst>
          </p:cNvPr>
          <p:cNvSpPr/>
          <p:nvPr/>
        </p:nvSpPr>
        <p:spPr>
          <a:xfrm>
            <a:off x="807762" y="7274686"/>
            <a:ext cx="16230600" cy="2832977"/>
          </a:xfrm>
          <a:custGeom>
            <a:avLst/>
            <a:gdLst/>
            <a:ahLst/>
            <a:cxnLst/>
            <a:rect l="l" t="t" r="r" b="b"/>
            <a:pathLst>
              <a:path w="16230600" h="2832977">
                <a:moveTo>
                  <a:pt x="0" y="0"/>
                </a:moveTo>
                <a:lnTo>
                  <a:pt x="16230600" y="0"/>
                </a:lnTo>
                <a:lnTo>
                  <a:pt x="16230600" y="2832978"/>
                </a:lnTo>
                <a:lnTo>
                  <a:pt x="0" y="2832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5A8F4137-6546-440D-932F-6B9A44C9794B}"/>
              </a:ext>
            </a:extLst>
          </p:cNvPr>
          <p:cNvGrpSpPr/>
          <p:nvPr/>
        </p:nvGrpSpPr>
        <p:grpSpPr>
          <a:xfrm>
            <a:off x="807762" y="763307"/>
            <a:ext cx="16672477" cy="8760385"/>
            <a:chOff x="0" y="0"/>
            <a:chExt cx="4391105" cy="2307262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BCE38BB4-7C57-7047-37BF-C866531F0635}"/>
                </a:ext>
              </a:extLst>
            </p:cNvPr>
            <p:cNvSpPr/>
            <p:nvPr/>
          </p:nvSpPr>
          <p:spPr>
            <a:xfrm>
              <a:off x="0" y="0"/>
              <a:ext cx="4391105" cy="2307262"/>
            </a:xfrm>
            <a:custGeom>
              <a:avLst/>
              <a:gdLst/>
              <a:ahLst/>
              <a:cxnLst/>
              <a:rect l="l" t="t" r="r" b="b"/>
              <a:pathLst>
                <a:path w="4391105" h="2307262">
                  <a:moveTo>
                    <a:pt x="0" y="0"/>
                  </a:moveTo>
                  <a:lnTo>
                    <a:pt x="4391105" y="0"/>
                  </a:lnTo>
                  <a:lnTo>
                    <a:pt x="4391105" y="2307262"/>
                  </a:lnTo>
                  <a:lnTo>
                    <a:pt x="0" y="230726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214E9649-5F93-D34E-02CD-8ECB99849965}"/>
                </a:ext>
              </a:extLst>
            </p:cNvPr>
            <p:cNvSpPr txBox="1"/>
            <p:nvPr/>
          </p:nvSpPr>
          <p:spPr>
            <a:xfrm>
              <a:off x="0" y="-38100"/>
              <a:ext cx="4391105" cy="2345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ADBC3293-A822-03C5-59D1-D16A0DA37FA5}"/>
              </a:ext>
            </a:extLst>
          </p:cNvPr>
          <p:cNvGrpSpPr/>
          <p:nvPr/>
        </p:nvGrpSpPr>
        <p:grpSpPr>
          <a:xfrm>
            <a:off x="807762" y="763307"/>
            <a:ext cx="16672477" cy="1928425"/>
            <a:chOff x="0" y="0"/>
            <a:chExt cx="4391105" cy="50789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227D4B04-68E5-AAF1-E1B1-580FC7A3F5AD}"/>
                </a:ext>
              </a:extLst>
            </p:cNvPr>
            <p:cNvSpPr/>
            <p:nvPr/>
          </p:nvSpPr>
          <p:spPr>
            <a:xfrm>
              <a:off x="0" y="0"/>
              <a:ext cx="4391105" cy="507898"/>
            </a:xfrm>
            <a:custGeom>
              <a:avLst/>
              <a:gdLst/>
              <a:ahLst/>
              <a:cxnLst/>
              <a:rect l="l" t="t" r="r" b="b"/>
              <a:pathLst>
                <a:path w="4391105" h="507898">
                  <a:moveTo>
                    <a:pt x="0" y="0"/>
                  </a:moveTo>
                  <a:lnTo>
                    <a:pt x="4391105" y="0"/>
                  </a:lnTo>
                  <a:lnTo>
                    <a:pt x="4391105" y="507898"/>
                  </a:lnTo>
                  <a:lnTo>
                    <a:pt x="0" y="507898"/>
                  </a:lnTo>
                  <a:close/>
                </a:path>
              </a:pathLst>
            </a:custGeom>
            <a:solidFill>
              <a:srgbClr val="EAF3FF"/>
            </a:solidFill>
            <a:ln cap="sq">
              <a:noFill/>
              <a:prstDash val="dash"/>
              <a:miter/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E3B3F82-357C-277E-62DB-73B0583FCB14}"/>
                </a:ext>
              </a:extLst>
            </p:cNvPr>
            <p:cNvSpPr txBox="1"/>
            <p:nvPr/>
          </p:nvSpPr>
          <p:spPr>
            <a:xfrm>
              <a:off x="0" y="-38100"/>
              <a:ext cx="4391105" cy="545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10463F2B-DA11-581B-9EE5-4A9B0EB0FA20}"/>
              </a:ext>
            </a:extLst>
          </p:cNvPr>
          <p:cNvSpPr txBox="1"/>
          <p:nvPr/>
        </p:nvSpPr>
        <p:spPr>
          <a:xfrm>
            <a:off x="4885350" y="1660845"/>
            <a:ext cx="8517301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altLang="ko-KR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2. </a:t>
            </a:r>
            <a:r>
              <a:rPr lang="ko-KR" altLang="en-US" sz="3999" b="1" spc="-79" dirty="0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배송 성과 분석</a:t>
            </a:r>
            <a:endParaRPr lang="en-US" altLang="ko-KR" sz="3999" b="1" spc="-79" dirty="0">
              <a:solidFill>
                <a:srgbClr val="000000"/>
              </a:solidFill>
              <a:latin typeface="각진펜 Bold"/>
              <a:ea typeface="각진펜 Bold"/>
              <a:cs typeface="각진펜 Bold"/>
              <a:sym typeface="각진펜 Bold"/>
            </a:endParaRPr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0BB212A0-474C-EF94-C788-247214D0C370}"/>
              </a:ext>
            </a:extLst>
          </p:cNvPr>
          <p:cNvGrpSpPr/>
          <p:nvPr/>
        </p:nvGrpSpPr>
        <p:grpSpPr>
          <a:xfrm>
            <a:off x="2439778" y="3162300"/>
            <a:ext cx="13408444" cy="5630693"/>
            <a:chOff x="0" y="0"/>
            <a:chExt cx="3531442" cy="116923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442FDF77-45D8-3AEC-765D-7791D66FE413}"/>
                </a:ext>
              </a:extLst>
            </p:cNvPr>
            <p:cNvSpPr/>
            <p:nvPr/>
          </p:nvSpPr>
          <p:spPr>
            <a:xfrm>
              <a:off x="0" y="0"/>
              <a:ext cx="3531442" cy="1169230"/>
            </a:xfrm>
            <a:custGeom>
              <a:avLst/>
              <a:gdLst/>
              <a:ahLst/>
              <a:cxnLst/>
              <a:rect l="l" t="t" r="r" b="b"/>
              <a:pathLst>
                <a:path w="3531442" h="1169230">
                  <a:moveTo>
                    <a:pt x="15590" y="0"/>
                  </a:moveTo>
                  <a:lnTo>
                    <a:pt x="3515852" y="0"/>
                  </a:lnTo>
                  <a:cubicBezTo>
                    <a:pt x="3519987" y="0"/>
                    <a:pt x="3523952" y="1642"/>
                    <a:pt x="3526876" y="4566"/>
                  </a:cubicBezTo>
                  <a:cubicBezTo>
                    <a:pt x="3529800" y="7490"/>
                    <a:pt x="3531442" y="11455"/>
                    <a:pt x="3531442" y="15590"/>
                  </a:cubicBezTo>
                  <a:lnTo>
                    <a:pt x="3531442" y="1153641"/>
                  </a:lnTo>
                  <a:cubicBezTo>
                    <a:pt x="3531442" y="1157776"/>
                    <a:pt x="3529800" y="1161741"/>
                    <a:pt x="3526876" y="1164664"/>
                  </a:cubicBezTo>
                  <a:cubicBezTo>
                    <a:pt x="3523952" y="1167588"/>
                    <a:pt x="3519987" y="1169230"/>
                    <a:pt x="3515852" y="1169230"/>
                  </a:cubicBezTo>
                  <a:lnTo>
                    <a:pt x="15590" y="1169230"/>
                  </a:lnTo>
                  <a:cubicBezTo>
                    <a:pt x="11455" y="1169230"/>
                    <a:pt x="7490" y="1167588"/>
                    <a:pt x="4566" y="1164664"/>
                  </a:cubicBezTo>
                  <a:cubicBezTo>
                    <a:pt x="1642" y="1161741"/>
                    <a:pt x="0" y="1157776"/>
                    <a:pt x="0" y="1153641"/>
                  </a:cubicBezTo>
                  <a:lnTo>
                    <a:pt x="0" y="15590"/>
                  </a:lnTo>
                  <a:cubicBezTo>
                    <a:pt x="0" y="11455"/>
                    <a:pt x="1642" y="7490"/>
                    <a:pt x="4566" y="4566"/>
                  </a:cubicBezTo>
                  <a:cubicBezTo>
                    <a:pt x="7490" y="1642"/>
                    <a:pt x="11455" y="0"/>
                    <a:pt x="15590" y="0"/>
                  </a:cubicBezTo>
                  <a:close/>
                </a:path>
              </a:pathLst>
            </a:custGeom>
            <a:solidFill>
              <a:srgbClr val="EAF3FF"/>
            </a:solidFill>
            <a:ln w="28575" cap="rnd">
              <a:solidFill>
                <a:srgbClr val="004AAD"/>
              </a:solidFill>
              <a:prstDash val="dash"/>
              <a:round/>
            </a:ln>
          </p:spPr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F982E8EA-FCBD-DABF-1962-5E4FD7615CDC}"/>
                </a:ext>
              </a:extLst>
            </p:cNvPr>
            <p:cNvSpPr txBox="1"/>
            <p:nvPr/>
          </p:nvSpPr>
          <p:spPr>
            <a:xfrm>
              <a:off x="0" y="-38100"/>
              <a:ext cx="3531442" cy="12073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Nanum Square" panose="020B0600000101010101" charset="-127"/>
                <a:ea typeface="Nanum Square" panose="020B0600000101010101" charset="-127"/>
              </a:endParaRPr>
            </a:p>
          </p:txBody>
        </p:sp>
      </p:grpSp>
      <p:sp>
        <p:nvSpPr>
          <p:cNvPr id="13" name="TextBox 13">
            <a:extLst>
              <a:ext uri="{FF2B5EF4-FFF2-40B4-BE49-F238E27FC236}">
                <a16:creationId xmlns:a16="http://schemas.microsoft.com/office/drawing/2014/main" id="{F76E9FAE-2745-0618-40FB-EB6E6EA67106}"/>
              </a:ext>
            </a:extLst>
          </p:cNvPr>
          <p:cNvSpPr txBox="1"/>
          <p:nvPr/>
        </p:nvSpPr>
        <p:spPr>
          <a:xfrm>
            <a:off x="4885350" y="3535194"/>
            <a:ext cx="8517301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주문부터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배송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완료까지의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시간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분석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</a:p>
          <a:p>
            <a:pPr algn="ctr"/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및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지역별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물류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최적화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방안</a:t>
            </a:r>
            <a:r>
              <a:rPr lang="en-US" altLang="ko-KR" sz="3200" b="1" dirty="0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 </a:t>
            </a:r>
            <a:r>
              <a:rPr lang="en-US" altLang="ko-KR" sz="3200" b="1" dirty="0" err="1">
                <a:solidFill>
                  <a:srgbClr val="464646"/>
                </a:solidFill>
                <a:latin typeface="Nanum Square" panose="020B0600000101010101" charset="-127"/>
                <a:ea typeface="Nanum Square" panose="020B0600000101010101" charset="-127"/>
                <a:cs typeface="Inter Medium" pitchFamily="34" charset="-120"/>
              </a:rPr>
              <a:t>도출</a:t>
            </a:r>
            <a:endParaRPr lang="en-US" altLang="ko-KR" sz="3200" b="1" dirty="0">
              <a:latin typeface="Nanum Square" panose="020B0600000101010101" charset="-127"/>
              <a:ea typeface="Nanum Square" panose="020B0600000101010101" charset="-127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47AC2E0D-B3D4-8394-0A94-567F2E2DC4C5}"/>
              </a:ext>
            </a:extLst>
          </p:cNvPr>
          <p:cNvSpPr txBox="1"/>
          <p:nvPr/>
        </p:nvSpPr>
        <p:spPr>
          <a:xfrm>
            <a:off x="3139080" y="4830594"/>
            <a:ext cx="12009839" cy="4105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ctr">
              <a:lnSpc>
                <a:spcPct val="150000"/>
              </a:lnSpc>
              <a:buAutoNum type="arabicPeriod"/>
            </a:pPr>
            <a:r>
              <a:rPr lang="en-US" altLang="ko-KR" sz="2400" dirty="0">
                <a:latin typeface="Nanum Square" panose="020B0600000101010101" charset="-127"/>
                <a:ea typeface="Nanum Square" panose="020B0600000101010101" charset="-127"/>
              </a:rPr>
              <a:t>State</a:t>
            </a: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별 주문량과 배송 실패율 확인</a:t>
            </a:r>
            <a:endParaRPr lang="en-US" altLang="ko-KR" sz="2400" dirty="0">
              <a:latin typeface="Nanum Square" panose="020B0600000101010101" charset="-127"/>
              <a:ea typeface="Nanum Square" panose="020B0600000101010101" charset="-127"/>
            </a:endParaRPr>
          </a:p>
          <a:p>
            <a:pPr marL="457200" indent="-457200" algn="ctr">
              <a:lnSpc>
                <a:spcPct val="150000"/>
              </a:lnSpc>
              <a:buAutoNum type="arabicPeriod"/>
            </a:pP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주문부터 배송 완료까지의 시간 분석</a:t>
            </a:r>
            <a:endParaRPr lang="en-US" altLang="ko-KR" sz="2400" dirty="0">
              <a:latin typeface="Nanum Square" panose="020B0600000101010101" charset="-127"/>
              <a:ea typeface="Nanum Square" panose="020B0600000101010101" charset="-127"/>
            </a:endParaRPr>
          </a:p>
          <a:p>
            <a:pPr marL="457200" indent="-457200" algn="ctr">
              <a:lnSpc>
                <a:spcPct val="150000"/>
              </a:lnSpc>
              <a:buAutoNum type="arabicPeriod"/>
            </a:pP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배송 지연이 고객 만족도에 미치는 영향을 분석</a:t>
            </a:r>
          </a:p>
          <a:p>
            <a:pPr marL="342900" indent="-342900" algn="ctr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배송 지연 여부별로 리뷰 점수 분포 확인 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(boxplot </a:t>
            </a:r>
            <a:r>
              <a:rPr lang="ko-KR" altLang="en-US" sz="2000" dirty="0">
                <a:latin typeface="Nanum Square" panose="020B0600000101010101" charset="-127"/>
                <a:ea typeface="Nanum Square" panose="020B0600000101010101" charset="-127"/>
              </a:rPr>
              <a:t>차트</a:t>
            </a:r>
            <a:r>
              <a:rPr lang="en-US" altLang="ko-KR" sz="2000" dirty="0">
                <a:latin typeface="Nanum Square" panose="020B0600000101010101" charset="-127"/>
                <a:ea typeface="Nanum Square" panose="020B0600000101010101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Nanum Square" panose="020B0600000101010101" charset="-127"/>
                <a:ea typeface="Nanum Square" panose="020B0600000101010101" charset="-127"/>
              </a:rPr>
              <a:t>4. </a:t>
            </a: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지역별 배송 성과 차이를 파악</a:t>
            </a:r>
            <a:endParaRPr lang="en-US" altLang="ko-KR" sz="2400" dirty="0">
              <a:latin typeface="Nanum Square" panose="020B0600000101010101" charset="-127"/>
              <a:ea typeface="Nanum Square" panose="020B0600000101010101" charset="-127"/>
            </a:endParaRPr>
          </a:p>
          <a:p>
            <a:pPr marL="342900" indent="-342900" algn="ctr">
              <a:lnSpc>
                <a:spcPct val="150000"/>
              </a:lnSpc>
              <a:buFontTx/>
              <a:buChar char="-"/>
            </a:pP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평균 배송 소요일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vs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평균 리뷰 점수 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(</a:t>
            </a:r>
            <a:r>
              <a:rPr lang="ko-KR" altLang="en-US" dirty="0">
                <a:latin typeface="Nanum Square" panose="020B0600000101010101" charset="-127"/>
                <a:ea typeface="Nanum Square" panose="020B0600000101010101" charset="-127"/>
              </a:rPr>
              <a:t>버블차트</a:t>
            </a:r>
            <a:r>
              <a:rPr lang="en-US" altLang="ko-KR" dirty="0">
                <a:latin typeface="Nanum Square" panose="020B0600000101010101" charset="-127"/>
                <a:ea typeface="Nanum Square" panose="020B0600000101010101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Nanum Square" panose="020B0600000101010101" charset="-127"/>
                <a:ea typeface="Nanum Square" panose="020B0600000101010101" charset="-127"/>
              </a:rPr>
              <a:t>5. </a:t>
            </a:r>
            <a:r>
              <a:rPr lang="ko-KR" altLang="en-US" sz="2400" dirty="0">
                <a:latin typeface="Nanum Square" panose="020B0600000101010101" charset="-127"/>
                <a:ea typeface="Nanum Square" panose="020B0600000101010101" charset="-127"/>
              </a:rPr>
              <a:t>특정 지역 집중 인사이트 도출</a:t>
            </a:r>
          </a:p>
          <a:p>
            <a:pPr marL="457200" lvl="0" indent="-457200" algn="ctr">
              <a:lnSpc>
                <a:spcPct val="150000"/>
              </a:lnSpc>
              <a:spcBef>
                <a:spcPct val="0"/>
              </a:spcBef>
              <a:buAutoNum type="arabicPeriod"/>
            </a:pPr>
            <a:endParaRPr lang="en-US" sz="2199" u="none" strike="noStrike" spc="-65" dirty="0">
              <a:solidFill>
                <a:srgbClr val="000000"/>
              </a:solidFill>
              <a:latin typeface="Nanum Square" panose="020B0600000101010101" charset="-127"/>
              <a:ea typeface="Nanum Square" panose="020B0600000101010101" charset="-127"/>
              <a:cs typeface="Nanum Square"/>
              <a:sym typeface="Nanum Square"/>
            </a:endParaRPr>
          </a:p>
        </p:txBody>
      </p:sp>
    </p:spTree>
    <p:extLst>
      <p:ext uri="{BB962C8B-B14F-4D97-AF65-F5344CB8AC3E}">
        <p14:creationId xmlns:p14="http://schemas.microsoft.com/office/powerpoint/2010/main" val="2316644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1865</Words>
  <Application>Microsoft Office PowerPoint</Application>
  <PresentationFormat>사용자 지정</PresentationFormat>
  <Paragraphs>367</Paragraphs>
  <Slides>26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3" baseType="lpstr">
      <vt:lpstr>각진펜 Bold</vt:lpstr>
      <vt:lpstr>Arial</vt:lpstr>
      <vt:lpstr>Nanum Square</vt:lpstr>
      <vt:lpstr>Calibri</vt:lpstr>
      <vt:lpstr>Inter Medium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화이트 미니멀 깔끔하고 심플한 레이아웃 프레젠테이션</dc:title>
  <dc:creator>김민정</dc:creator>
  <cp:lastModifiedBy>민정 김</cp:lastModifiedBy>
  <cp:revision>2</cp:revision>
  <dcterms:created xsi:type="dcterms:W3CDTF">2006-08-16T00:00:00Z</dcterms:created>
  <dcterms:modified xsi:type="dcterms:W3CDTF">2025-08-25T07:50:03Z</dcterms:modified>
  <dc:identifier>DAGwrELEyCg</dc:identifier>
</cp:coreProperties>
</file>

<file path=docProps/thumbnail.jpeg>
</file>